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61" r:id="rId2"/>
    <p:sldMasterId id="2147483777" r:id="rId3"/>
    <p:sldMasterId id="2147483799" r:id="rId4"/>
    <p:sldMasterId id="2147483837" r:id="rId5"/>
  </p:sldMasterIdLst>
  <p:notesMasterIdLst>
    <p:notesMasterId r:id="rId39"/>
  </p:notesMasterIdLst>
  <p:sldIdLst>
    <p:sldId id="4142" r:id="rId6"/>
    <p:sldId id="4137" r:id="rId7"/>
    <p:sldId id="4153" r:id="rId8"/>
    <p:sldId id="4154" r:id="rId9"/>
    <p:sldId id="4000" r:id="rId10"/>
    <p:sldId id="4001" r:id="rId11"/>
    <p:sldId id="4002" r:id="rId12"/>
    <p:sldId id="4003" r:id="rId13"/>
    <p:sldId id="4004" r:id="rId14"/>
    <p:sldId id="4005" r:id="rId15"/>
    <p:sldId id="4006" r:id="rId16"/>
    <p:sldId id="4152" r:id="rId17"/>
    <p:sldId id="4141" r:id="rId18"/>
    <p:sldId id="4010" r:id="rId19"/>
    <p:sldId id="4145" r:id="rId20"/>
    <p:sldId id="4144" r:id="rId21"/>
    <p:sldId id="4013" r:id="rId22"/>
    <p:sldId id="4128" r:id="rId23"/>
    <p:sldId id="4014" r:id="rId24"/>
    <p:sldId id="4015" r:id="rId25"/>
    <p:sldId id="4147" r:id="rId26"/>
    <p:sldId id="4146" r:id="rId27"/>
    <p:sldId id="4017" r:id="rId28"/>
    <p:sldId id="4022" r:id="rId29"/>
    <p:sldId id="4148" r:id="rId30"/>
    <p:sldId id="4149" r:id="rId31"/>
    <p:sldId id="4151" r:id="rId32"/>
    <p:sldId id="4155" r:id="rId33"/>
    <p:sldId id="4020" r:id="rId34"/>
    <p:sldId id="4156" r:id="rId35"/>
    <p:sldId id="4021" r:id="rId36"/>
    <p:sldId id="4023" r:id="rId37"/>
    <p:sldId id="4158"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F44"/>
    <a:srgbClr val="B7DA9B"/>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0834" autoAdjust="0"/>
  </p:normalViewPr>
  <p:slideViewPr>
    <p:cSldViewPr snapToGrid="0">
      <p:cViewPr varScale="1">
        <p:scale>
          <a:sx n="100" d="100"/>
          <a:sy n="100" d="100"/>
        </p:scale>
        <p:origin x="76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CB96A0-E4A3-40EC-B1B8-C798DBFD84DB}" type="datetimeFigureOut">
              <a:rPr lang="en-US" smtClean="0"/>
              <a:t>12/13/2023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BE2139F-83E4-45BF-AE09-716AE9D7FB69}" type="slidenum">
              <a:rPr lang="en-US" smtClean="0"/>
              <a:t>‹#›</a:t>
            </a:fld>
            <a:endParaRPr lang="en-US" dirty="0"/>
          </a:p>
        </p:txBody>
      </p:sp>
    </p:spTree>
    <p:extLst>
      <p:ext uri="{BB962C8B-B14F-4D97-AF65-F5344CB8AC3E}">
        <p14:creationId xmlns:p14="http://schemas.microsoft.com/office/powerpoint/2010/main" val="302131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this is because many of EiKO’s products today are </a:t>
            </a:r>
          </a:p>
          <a:p>
            <a:endParaRPr lang="en-US" dirty="0"/>
          </a:p>
          <a:p>
            <a:r>
              <a:rPr lang="en-US" dirty="0"/>
              <a:t>that means, the fixture can easily accept standalone or networked lighting controls without the need for any wiring, either twist lock </a:t>
            </a:r>
            <a:r>
              <a:rPr lang="en-US" b="1" dirty="0"/>
              <a:t>(press enter)</a:t>
            </a:r>
            <a:r>
              <a:rPr lang="en-US" dirty="0"/>
              <a:t>, screw in </a:t>
            </a:r>
            <a:r>
              <a:rPr lang="en-US" b="1" dirty="0"/>
              <a:t>(press enter)</a:t>
            </a:r>
            <a:r>
              <a:rPr lang="en-US" dirty="0"/>
              <a:t> or snap on the controls solution.  It’s quick, it’s easy and simple.</a:t>
            </a:r>
          </a:p>
        </p:txBody>
      </p:sp>
      <p:sp>
        <p:nvSpPr>
          <p:cNvPr id="4" name="Slide Number Placeholder 3"/>
          <p:cNvSpPr>
            <a:spLocks noGrp="1"/>
          </p:cNvSpPr>
          <p:nvPr>
            <p:ph type="sldNum" sz="quarter" idx="5"/>
          </p:nvPr>
        </p:nvSpPr>
        <p:spPr/>
        <p:txBody>
          <a:bodyPr/>
          <a:lstStyle/>
          <a:p>
            <a:pPr marL="0" marR="0" lvl="0" indent="0" algn="r" defTabSz="510859" rtl="0" eaLnBrk="1" fontAlgn="auto" latinLnBrk="0" hangingPunct="1">
              <a:lnSpc>
                <a:spcPct val="100000"/>
              </a:lnSpc>
              <a:spcBef>
                <a:spcPts val="0"/>
              </a:spcBef>
              <a:spcAft>
                <a:spcPts val="0"/>
              </a:spcAft>
              <a:buClrTx/>
              <a:buSzTx/>
              <a:buFontTx/>
              <a:buNone/>
              <a:tabLst/>
              <a:defRPr/>
            </a:pPr>
            <a:fld id="{48BDB103-75E0-4261-9843-7A47ECF99E0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10859"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32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Our Volumetric troffer is our go to troffer.  As you can see by the specifications the standard troffer and the retrofit fixture are both very similar; however, the retrofit fixture is ideal for areas where the end user doesn’t want to remove the existing troffer as that can be costly.  Instead, this retrofit can easily be installed utilizing the existing housing of 1X4, 2X2 or 2X4 fixtures.  </a:t>
            </a:r>
          </a:p>
          <a:p>
            <a:endParaRPr lang="en-US" sz="1300"/>
          </a:p>
          <a:p>
            <a:r>
              <a:rPr lang="en-US" sz="1300" dirty="0"/>
              <a:t>To install you simply remove the lens, lamps, tombstones, and ballast in the existing fixture and then install this retrofit door housing kit.  This can save in install and disposal costs as this door housing kit accelerates install time and greatly reduces waste and clean up.  </a:t>
            </a:r>
          </a:p>
          <a:p>
            <a:endParaRPr lang="en-US" sz="1300"/>
          </a:p>
          <a:p>
            <a:r>
              <a:rPr lang="en-US" sz="1300" dirty="0"/>
              <a:t>Both of these fixtures also feature </a:t>
            </a:r>
            <a:r>
              <a:rPr lang="en-US" sz="1300" dirty="0" err="1"/>
              <a:t>PowerSet</a:t>
            </a:r>
            <a:r>
              <a:rPr lang="en-US" sz="1300" dirty="0"/>
              <a:t> and </a:t>
            </a:r>
            <a:r>
              <a:rPr lang="en-US" sz="1300" dirty="0" err="1"/>
              <a:t>FieldCCet</a:t>
            </a:r>
            <a:r>
              <a:rPr lang="en-US" sz="1300" dirty="0"/>
              <a:t>, </a:t>
            </a:r>
          </a:p>
          <a:p>
            <a:endParaRPr lang="en-US" sz="1300"/>
          </a:p>
          <a:p>
            <a:r>
              <a:rPr lang="en-US" sz="1300" dirty="0"/>
              <a:t>(PRESS ENTER)  For the new fixture there is a </a:t>
            </a:r>
            <a:r>
              <a:rPr lang="en-US" sz="1300" dirty="0" err="1"/>
              <a:t>PowerSet</a:t>
            </a:r>
            <a:r>
              <a:rPr lang="en-US" sz="1300" dirty="0"/>
              <a:t> version with 3 set and forget lumen stops so you would order that fixture in a static color and have the ability to change lumen output and the second option is for both </a:t>
            </a:r>
            <a:r>
              <a:rPr lang="en-US" sz="1300" dirty="0" err="1"/>
              <a:t>PowerSet</a:t>
            </a:r>
            <a:r>
              <a:rPr lang="en-US" sz="1300" dirty="0"/>
              <a:t> and </a:t>
            </a:r>
            <a:r>
              <a:rPr lang="en-US" sz="1300" dirty="0" err="1"/>
              <a:t>FieldCCeT</a:t>
            </a:r>
            <a:r>
              <a:rPr lang="en-US" sz="1300" dirty="0"/>
              <a:t> so 3 lumen stops and 3 color stops.  The same is true for the Retrofit except instead of having 3 lumen or wattage choices you get 4.  </a:t>
            </a:r>
          </a:p>
          <a:p>
            <a:endParaRPr lang="en-US" sz="1300"/>
          </a:p>
          <a:p>
            <a:r>
              <a:rPr lang="en-US" sz="1300" b="1" dirty="0"/>
              <a:t>Press enter.  </a:t>
            </a:r>
            <a:r>
              <a:rPr lang="en-US" sz="1300" dirty="0"/>
              <a:t>In those situations where you need to meet buy American act or assembled in America we also have our Rhodium troffer.</a:t>
            </a:r>
            <a:endParaRPr lang="en-US" sz="1300" b="1" dirty="0"/>
          </a:p>
        </p:txBody>
      </p:sp>
      <p:sp>
        <p:nvSpPr>
          <p:cNvPr id="4" name="Slide Number Placeholder 3"/>
          <p:cNvSpPr>
            <a:spLocks noGrp="1"/>
          </p:cNvSpPr>
          <p:nvPr>
            <p:ph type="sldNum" sz="quarter" idx="5"/>
          </p:nvPr>
        </p:nvSpPr>
        <p:spPr/>
        <p:txBody>
          <a:bodyPr/>
          <a:lstStyle/>
          <a:p>
            <a:pPr marL="0" marR="0" lvl="0" indent="0" algn="r" defTabSz="48363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63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1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of our task lighting solutions are super simple and easy to install.</a:t>
            </a:r>
          </a:p>
          <a:p>
            <a:endParaRPr lang="en-US"/>
          </a:p>
          <a:p>
            <a:r>
              <a:rPr lang="en-US"/>
              <a:t>The STR is a great new fixture replacement available in various wattages and volts with a very narrow width and low profile design.. The STR is DLC premium and if you are looking for a retrofit as I mentioned previously our STR-R has those pre-terminated wires but also features both </a:t>
            </a:r>
            <a:r>
              <a:rPr lang="en-US" err="1"/>
              <a:t>fieldCCeT</a:t>
            </a:r>
            <a:r>
              <a:rPr lang="en-US"/>
              <a:t> and PowerSet.</a:t>
            </a:r>
          </a:p>
          <a:p>
            <a:endParaRPr lang="en-US"/>
          </a:p>
          <a:p>
            <a:endParaRPr lang="en-US"/>
          </a:p>
          <a:p>
            <a:r>
              <a:rPr lang="en-US"/>
              <a:t>The Javelin LED is a cost-effective, energy-saving, permanent retrofit solution for fluorescent strips. It mounts onto virtually any existing fluorescent channel, replacing T8 or T12 strips, </a:t>
            </a:r>
            <a:r>
              <a:rPr lang="en-US" b="1"/>
              <a:t>Unlike LED tubes,</a:t>
            </a:r>
            <a:r>
              <a:rPr lang="en-US"/>
              <a:t> the XALRS4 is a permanent solution that is suitable for applications including production areas, warehouses, and especially for task lighting.  This fixture is damp location and usually  mounted below 12’.  These are adjustable from 4.25 to 5.25” so one fixture can handle any strip width making for a much easier specification.  </a:t>
            </a:r>
          </a:p>
          <a:p>
            <a:endParaRPr lang="en-US"/>
          </a:p>
          <a:p>
            <a:r>
              <a:rPr lang="en-US"/>
              <a:t>Javelin retrofit would be a great solution. These are assembled in the USA for government projects the </a:t>
            </a:r>
          </a:p>
          <a:p>
            <a:endParaRPr lang="en-US"/>
          </a:p>
          <a:p>
            <a:r>
              <a:rPr lang="en-US"/>
              <a:t>Both can be Easily modified for Type C  Lamps by purchasing:</a:t>
            </a:r>
          </a:p>
          <a:p>
            <a:pPr lvl="1"/>
            <a:r>
              <a:rPr lang="en-US"/>
              <a:t>T8: LED8WT8/24/8xx-PET-G8C w/ PML-2x9T8-U (2 lamps)</a:t>
            </a:r>
          </a:p>
          <a:p>
            <a:pPr lvl="1"/>
            <a:r>
              <a:rPr lang="en-US"/>
              <a:t>T5: LED22.5WT5HO/46/8XX-PET-G8C 2/ PML-2X25T5-U</a:t>
            </a:r>
          </a:p>
          <a:p>
            <a:endParaRPr lang="en-US"/>
          </a:p>
          <a:p>
            <a:r>
              <a:rPr lang="en-US"/>
              <a:t>Old LHE</a:t>
            </a:r>
          </a:p>
          <a:p>
            <a:pPr>
              <a:defRPr/>
            </a:pPr>
            <a:r>
              <a:rPr lang="en-US" sz="1800">
                <a:latin typeface="Calibri" panose="020F0502020204030204"/>
              </a:rPr>
              <a:t>2’, 4’</a:t>
            </a:r>
          </a:p>
          <a:p>
            <a:pPr>
              <a:defRPr/>
            </a:pPr>
            <a:r>
              <a:rPr lang="en-US">
                <a:latin typeface="Calibri" panose="020F0502020204030204"/>
              </a:rPr>
              <a:t>0-10V dimming</a:t>
            </a:r>
          </a:p>
          <a:p>
            <a:pPr>
              <a:defRPr/>
            </a:pPr>
            <a:r>
              <a:rPr lang="en-US">
                <a:latin typeface="Calibri" panose="020F0502020204030204"/>
              </a:rPr>
              <a:t>150 </a:t>
            </a:r>
            <a:r>
              <a:rPr lang="en-US" err="1">
                <a:latin typeface="Calibri" panose="020F0502020204030204"/>
              </a:rPr>
              <a:t>lm</a:t>
            </a:r>
            <a:r>
              <a:rPr lang="en-US">
                <a:latin typeface="Calibri" panose="020F0502020204030204"/>
              </a:rPr>
              <a:t>/W</a:t>
            </a:r>
          </a:p>
          <a:p>
            <a:pPr>
              <a:defRPr/>
            </a:pPr>
            <a:r>
              <a:rPr lang="en-US" sz="1800">
                <a:latin typeface="Calibri" panose="020F0502020204030204"/>
              </a:rPr>
              <a:t>120-277V, 277-480V</a:t>
            </a:r>
            <a:endParaRPr lang="en-US" sz="1800">
              <a:latin typeface="Calibri" panose="020F0502020204030204"/>
              <a:cs typeface="Calibri"/>
            </a:endParaRPr>
          </a:p>
          <a:p>
            <a:pPr>
              <a:defRPr/>
            </a:pPr>
            <a:r>
              <a:rPr lang="en-US"/>
              <a:t>-22</a:t>
            </a:r>
            <a:r>
              <a:rPr lang="en-US">
                <a:latin typeface="Times New Roman"/>
                <a:cs typeface="Times New Roman"/>
              </a:rPr>
              <a:t>°</a:t>
            </a:r>
            <a:r>
              <a:rPr lang="en-US"/>
              <a:t>F to 122</a:t>
            </a:r>
            <a:r>
              <a:rPr lang="en-US">
                <a:latin typeface="Times New Roman"/>
                <a:cs typeface="Times New Roman"/>
              </a:rPr>
              <a:t>°</a:t>
            </a:r>
            <a:r>
              <a:rPr lang="en-US"/>
              <a:t>F</a:t>
            </a:r>
            <a:endParaRPr lang="en-US">
              <a:latin typeface="Calibri" panose="020F0502020204030204"/>
            </a:endParaRPr>
          </a:p>
          <a:p>
            <a:pPr>
              <a:defRPr/>
            </a:pPr>
            <a:r>
              <a:rPr lang="en-US" sz="1800" b="1">
                <a:latin typeface="Calibri" panose="020F0502020204030204"/>
              </a:rPr>
              <a:t>Fixed Wattage &amp; Fixed CCT:</a:t>
            </a:r>
          </a:p>
          <a:p>
            <a:pPr lvl="1">
              <a:defRPr/>
            </a:pPr>
            <a:r>
              <a:rPr lang="en-US">
                <a:latin typeface="Calibri" panose="020F0502020204030204"/>
              </a:rPr>
              <a:t>65-380; 9,750 – 57,000 </a:t>
            </a:r>
            <a:r>
              <a:rPr lang="en-US" err="1">
                <a:latin typeface="Calibri" panose="020F0502020204030204"/>
              </a:rPr>
              <a:t>lm</a:t>
            </a:r>
            <a:endParaRPr lang="en-US">
              <a:latin typeface="Calibri" panose="020F0502020204030204"/>
            </a:endParaRPr>
          </a:p>
          <a:p>
            <a:pPr lvl="1">
              <a:defRPr/>
            </a:pPr>
            <a:r>
              <a:rPr lang="en-US" b="1">
                <a:latin typeface="Calibri" panose="020F0502020204030204"/>
              </a:rPr>
              <a:t>Fixed CCT: </a:t>
            </a:r>
            <a:r>
              <a:rPr lang="en-US">
                <a:latin typeface="Calibri" panose="020F0502020204030204"/>
              </a:rPr>
              <a:t>4000K, 5000K </a:t>
            </a:r>
          </a:p>
          <a:p>
            <a:pPr>
              <a:defRPr/>
            </a:pPr>
            <a:r>
              <a:rPr lang="en-US" sz="1900" b="1">
                <a:latin typeface="Calibri" panose="020F0502020204030204"/>
              </a:rPr>
              <a:t>Features</a:t>
            </a:r>
          </a:p>
          <a:p>
            <a:pPr lvl="1">
              <a:defRPr/>
            </a:pPr>
            <a:r>
              <a:rPr lang="en-US" sz="1800">
                <a:latin typeface="Calibri" panose="020F0502020204030204"/>
              </a:rPr>
              <a:t>Z10 simplifies adding controls</a:t>
            </a:r>
            <a:endParaRPr lang="en-US" sz="1800">
              <a:latin typeface="Calibri" panose="020F0502020204030204"/>
              <a:cs typeface="Calibri"/>
            </a:endParaRPr>
          </a:p>
          <a:p>
            <a:pPr lvl="1">
              <a:defRPr/>
            </a:pPr>
            <a:r>
              <a:rPr lang="en-US" sz="1800">
                <a:latin typeface="Calibri" panose="020F0502020204030204"/>
              </a:rPr>
              <a:t>Heaving gauge powder coated, galvanized steel body</a:t>
            </a:r>
            <a:endParaRPr lang="en-US" sz="1800">
              <a:latin typeface="Calibri" panose="020F0502020204030204"/>
              <a:cs typeface="Calibri"/>
            </a:endParaRPr>
          </a:p>
          <a:p>
            <a:pPr lvl="1">
              <a:defRPr/>
            </a:pPr>
            <a:r>
              <a:rPr lang="en-US" sz="1800">
                <a:latin typeface="Calibri" panose="020F0502020204030204"/>
              </a:rPr>
              <a:t>Diffuse frosted acrylic lens</a:t>
            </a:r>
            <a:endParaRPr lang="en-US" sz="1800">
              <a:latin typeface="Calibri" panose="020F0502020204030204"/>
              <a:cs typeface="Calibri"/>
            </a:endParaRPr>
          </a:p>
          <a:p>
            <a:pPr lvl="1">
              <a:defRPr/>
            </a:pPr>
            <a:r>
              <a:rPr lang="en-US" sz="1800">
                <a:latin typeface="Calibri" panose="020F0502020204030204"/>
                <a:cs typeface="Calibri"/>
              </a:rPr>
              <a:t>Dim-to-off drivers with AUX power for controls</a:t>
            </a:r>
          </a:p>
          <a:p>
            <a:pPr lvl="1">
              <a:defRPr/>
            </a:pPr>
            <a:r>
              <a:rPr lang="en-US" sz="1800">
                <a:latin typeface="Calibri" panose="020F0502020204030204"/>
                <a:cs typeface="Calibri"/>
              </a:rPr>
              <a:t>Pre-terminated input wires speeds installation</a:t>
            </a:r>
          </a:p>
          <a:p>
            <a:pPr lvl="1">
              <a:defRPr/>
            </a:pPr>
            <a:r>
              <a:rPr lang="en-US" sz="1800">
                <a:latin typeface="Calibri" panose="020F0502020204030204"/>
                <a:cs typeface="Calibri"/>
              </a:rPr>
              <a:t>10ft aircraft cable standard</a:t>
            </a:r>
          </a:p>
          <a:p>
            <a:pPr lvl="1">
              <a:defRPr/>
            </a:pPr>
            <a:r>
              <a:rPr lang="en-US" sz="1800">
                <a:latin typeface="Calibri" panose="020F0502020204030204"/>
                <a:cs typeface="Calibri"/>
              </a:rPr>
              <a:t>Controls options</a:t>
            </a: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59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endParaRPr lang="en-US" dirty="0"/>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5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a:rPr>
              <a:t>Now available with PowerSet, FieldCCeT, Controls Ready, 10’ dimming &amp; power cord, up to 300W, EM Option, IP65                            Optional Reflectors &amp; Cone Lens</a:t>
            </a:r>
          </a:p>
          <a:p>
            <a:endParaRPr lang="en-US" sz="1400" dirty="0"/>
          </a:p>
          <a:p>
            <a:pPr defTabSz="1004071">
              <a:defRPr/>
            </a:pPr>
            <a:endParaRPr lang="en-US" dirty="0"/>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3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a:t>The VTS 4ft and 8ft is our standard </a:t>
            </a:r>
            <a:r>
              <a:rPr lang="en-US" err="1"/>
              <a:t>Vaportight</a:t>
            </a:r>
            <a:r>
              <a:rPr lang="en-US"/>
              <a:t> linear fixture replacing. </a:t>
            </a:r>
            <a:r>
              <a:rPr lang="en-US" b="1"/>
              <a:t>We just added the 100 watt version that comes in at 16,000 lumens and can replace up to a </a:t>
            </a:r>
            <a:r>
              <a:rPr lang="en-US"/>
              <a:t>400 Watt HID we usually find these fixtures in stairwells and parking garages. This is an IP65 rated fixture with stainless steel latches that can be used in food prep and food processing facilities as it is ETL approved which is equivalent to NSF.  There are a bunch of knockouts on the back of this fixture making it easy to install providing a bunch of different mounting options.</a:t>
            </a:r>
          </a:p>
          <a:p>
            <a:endParaRPr lang="en-US"/>
          </a:p>
          <a:p>
            <a:r>
              <a:rPr lang="en-US"/>
              <a:t>New VTS:</a:t>
            </a:r>
          </a:p>
          <a:p>
            <a:endParaRPr lang="en-US"/>
          </a:p>
          <a:p>
            <a:r>
              <a:rPr lang="en-US"/>
              <a:t>2’, 4’, 8’</a:t>
            </a:r>
          </a:p>
          <a:p>
            <a:r>
              <a:rPr lang="en-US"/>
              <a:t>Rebate Friendly</a:t>
            </a:r>
          </a:p>
          <a:p>
            <a:r>
              <a:rPr lang="en-US"/>
              <a:t>PowerSet and FieldCCeT</a:t>
            </a:r>
          </a:p>
          <a:p>
            <a:pPr lvl="1"/>
            <a:r>
              <a:rPr lang="en-US"/>
              <a:t>SKU reduction for stocking distributors</a:t>
            </a:r>
          </a:p>
          <a:p>
            <a:pPr lvl="1"/>
            <a:r>
              <a:rPr lang="en-US"/>
              <a:t>More flexibility on the job site</a:t>
            </a:r>
          </a:p>
          <a:p>
            <a:pPr lvl="1"/>
            <a:r>
              <a:rPr lang="en-US"/>
              <a:t>High end trim</a:t>
            </a:r>
          </a:p>
          <a:p>
            <a:r>
              <a:rPr lang="en-US"/>
              <a:t>IP66, NEMA 4X, ETL Sanitation</a:t>
            </a:r>
          </a:p>
          <a:p>
            <a:r>
              <a:rPr lang="en-US"/>
              <a:t>Optional Z10 kit for controls (Coming Soon!)</a:t>
            </a:r>
          </a:p>
          <a:p>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50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94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24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45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06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WPA1: 8”x7” &amp; 11”x9”</a:t>
            </a:r>
          </a:p>
          <a:p>
            <a:r>
              <a:rPr lang="en-US" sz="1600"/>
              <a:t>0-10V Dimming</a:t>
            </a:r>
          </a:p>
          <a:p>
            <a:r>
              <a:rPr lang="en-US" sz="1600"/>
              <a:t>Up to 130 </a:t>
            </a:r>
            <a:r>
              <a:rPr lang="en-US" sz="1600" err="1"/>
              <a:t>lm</a:t>
            </a:r>
            <a:r>
              <a:rPr lang="en-US" sz="1600"/>
              <a:t>/W</a:t>
            </a:r>
          </a:p>
          <a:p>
            <a:r>
              <a:rPr lang="en-US" sz="1600"/>
              <a:t>120-347V </a:t>
            </a:r>
          </a:p>
          <a:p>
            <a:r>
              <a:rPr lang="en-US" sz="1600" b="1"/>
              <a:t>PowerSet &amp; FieldCCeT: </a:t>
            </a:r>
          </a:p>
          <a:p>
            <a:pPr lvl="1"/>
            <a:r>
              <a:rPr lang="pl-PL" sz="1300"/>
              <a:t>35/28/21W; 4,550/3,640/2,730</a:t>
            </a:r>
            <a:endParaRPr lang="en-US" sz="1300"/>
          </a:p>
          <a:p>
            <a:pPr lvl="1"/>
            <a:r>
              <a:rPr lang="pl-PL" sz="1300"/>
              <a:t>50/40/30W; 6,500/5,200/3,900</a:t>
            </a:r>
            <a:endParaRPr lang="en-US" sz="1300"/>
          </a:p>
          <a:p>
            <a:pPr lvl="1"/>
            <a:r>
              <a:rPr lang="pl-PL" sz="1300"/>
              <a:t>75/60/45W; 9,750/7,800/5,850</a:t>
            </a:r>
            <a:endParaRPr lang="en-US" sz="1300"/>
          </a:p>
          <a:p>
            <a:pPr lvl="1"/>
            <a:r>
              <a:rPr lang="en-US" sz="1300"/>
              <a:t>50/40/3500K</a:t>
            </a:r>
          </a:p>
          <a:p>
            <a:r>
              <a:rPr lang="en-US" sz="1600" b="1"/>
              <a:t>Features</a:t>
            </a:r>
          </a:p>
          <a:p>
            <a:pPr lvl="1"/>
            <a:r>
              <a:rPr lang="en-US" sz="1300"/>
              <a:t>0-90˚ Adjustability</a:t>
            </a:r>
            <a:endParaRPr lang="en-US" sz="1300">
              <a:cs typeface="Calibri"/>
            </a:endParaRPr>
          </a:p>
          <a:p>
            <a:pPr lvl="1"/>
            <a:r>
              <a:rPr lang="en-US" sz="1300">
                <a:cs typeface="Calibri"/>
              </a:rPr>
              <a:t>Multiple knockouts for easy installation</a:t>
            </a:r>
          </a:p>
          <a:p>
            <a:pPr lvl="1"/>
            <a:r>
              <a:rPr lang="en-US" sz="1300">
                <a:cs typeface="Calibri"/>
              </a:rPr>
              <a:t>Polycarbonate lens</a:t>
            </a:r>
          </a:p>
          <a:p>
            <a:pPr lvl="1"/>
            <a:r>
              <a:rPr lang="en-US" sz="1300" b="1">
                <a:cs typeface="Calibri"/>
              </a:rPr>
              <a:t>Integral Photocell included (can be disconnect)</a:t>
            </a:r>
          </a:p>
          <a:p>
            <a:endParaRPr lang="en-US"/>
          </a:p>
        </p:txBody>
      </p:sp>
      <p:sp>
        <p:nvSpPr>
          <p:cNvPr id="4" name="Slide Number Placeholder 3"/>
          <p:cNvSpPr>
            <a:spLocks noGrp="1"/>
          </p:cNvSpPr>
          <p:nvPr>
            <p:ph type="sldNum" sz="quarter" idx="5"/>
          </p:nvPr>
        </p:nvSpPr>
        <p:spPr/>
        <p:txBody>
          <a:bodyPr/>
          <a:lstStyle/>
          <a:p>
            <a:pPr marL="0" marR="0" lvl="0" indent="0" algn="r" defTabSz="48363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63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6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000000"/>
                </a:solidFill>
                <a:latin typeface="OpenSans-Light"/>
              </a:rPr>
              <a:t>What is great about both of these sensors these sensors feature photocell capabilities (which we refer to as Ambient), they also have built in daylight harvesting and occupancy.  </a:t>
            </a:r>
            <a:endParaRPr lang="en-US" sz="2900" dirty="0">
              <a:solidFill>
                <a:srgbClr val="000000"/>
              </a:solidFill>
              <a:latin typeface="OpenSans-Light"/>
            </a:endParaRPr>
          </a:p>
          <a:p>
            <a:pPr algn="l"/>
            <a:endParaRPr lang="en-US" sz="2900" dirty="0">
              <a:solidFill>
                <a:srgbClr val="000000"/>
              </a:solidFill>
              <a:latin typeface="OpenSans-Light"/>
            </a:endParaRPr>
          </a:p>
          <a:p>
            <a:pPr algn="l"/>
            <a:r>
              <a:rPr lang="en-US" sz="2900" dirty="0">
                <a:solidFill>
                  <a:srgbClr val="000000"/>
                </a:solidFill>
                <a:latin typeface="OpenSans-Light"/>
              </a:rPr>
              <a:t>We refer to this as dual ambient and daylighting sensing technology.  </a:t>
            </a:r>
            <a:endParaRPr lang="en-US" sz="1800" dirty="0">
              <a:solidFill>
                <a:srgbClr val="000000"/>
              </a:solidFill>
              <a:latin typeface="OpenSans-Light"/>
            </a:endParaRPr>
          </a:p>
          <a:p>
            <a:pPr algn="ctr"/>
            <a:r>
              <a:rPr lang="en-US" sz="1800" dirty="0">
                <a:solidFill>
                  <a:srgbClr val="000000"/>
                </a:solidFill>
                <a:latin typeface="OpenSans-Light"/>
              </a:rPr>
              <a:t>Daylight Harvesting</a:t>
            </a:r>
          </a:p>
          <a:p>
            <a:pPr algn="ctr"/>
            <a:r>
              <a:rPr lang="en-US" sz="1800" dirty="0">
                <a:solidFill>
                  <a:srgbClr val="000000"/>
                </a:solidFill>
                <a:latin typeface="OpenSans-Light"/>
              </a:rPr>
              <a:t>Occupancy Sensing</a:t>
            </a:r>
          </a:p>
          <a:p>
            <a:pPr algn="ctr"/>
            <a:r>
              <a:rPr lang="en-US" sz="1800" dirty="0">
                <a:solidFill>
                  <a:srgbClr val="000000"/>
                </a:solidFill>
                <a:latin typeface="OpenSans-Light"/>
              </a:rPr>
              <a:t>Photocell (Dusk-to-Dawn) </a:t>
            </a:r>
          </a:p>
          <a:p>
            <a:pPr algn="ctr"/>
            <a:r>
              <a:rPr lang="en-US" sz="1800" dirty="0">
                <a:solidFill>
                  <a:srgbClr val="000000"/>
                </a:solidFill>
                <a:latin typeface="OpenSans-Light"/>
              </a:rPr>
              <a:t>Two-stage dimming/Midnight Dimming</a:t>
            </a:r>
          </a:p>
          <a:p>
            <a:pPr algn="l"/>
            <a:endParaRPr lang="en-US" sz="1800" dirty="0">
              <a:solidFill>
                <a:srgbClr val="000000"/>
              </a:solidFill>
              <a:latin typeface="OpenSans-Light"/>
            </a:endParaRPr>
          </a:p>
          <a:p>
            <a:pPr algn="l"/>
            <a:r>
              <a:rPr lang="en-US" sz="1800" dirty="0">
                <a:solidFill>
                  <a:srgbClr val="000000"/>
                </a:solidFill>
                <a:latin typeface="OpenSans-Light"/>
              </a:rPr>
              <a:t>These setting are set using a commissioning tool which I’ll talk more about in just a minute.  </a:t>
            </a:r>
          </a:p>
          <a:p>
            <a:pPr algn="l"/>
            <a:endParaRPr lang="en-US" sz="1800" dirty="0">
              <a:solidFill>
                <a:srgbClr val="000000"/>
              </a:solidFill>
              <a:latin typeface="OpenSans-Light"/>
            </a:endParaRPr>
          </a:p>
          <a:p>
            <a:pPr algn="l"/>
            <a:endParaRPr lang="en-US" dirty="0"/>
          </a:p>
        </p:txBody>
      </p:sp>
      <p:sp>
        <p:nvSpPr>
          <p:cNvPr id="4" name="Slide Number Placeholder 3"/>
          <p:cNvSpPr>
            <a:spLocks noGrp="1"/>
          </p:cNvSpPr>
          <p:nvPr>
            <p:ph type="sldNum" sz="quarter" idx="5"/>
          </p:nvPr>
        </p:nvSpPr>
        <p:spPr/>
        <p:txBody>
          <a:bodyPr/>
          <a:lstStyle/>
          <a:p>
            <a:pPr marL="0" marR="0" lvl="0" indent="0" algn="r" defTabSz="483194" rtl="0" eaLnBrk="1" fontAlgn="auto" latinLnBrk="0" hangingPunct="1">
              <a:lnSpc>
                <a:spcPct val="100000"/>
              </a:lnSpc>
              <a:spcBef>
                <a:spcPts val="0"/>
              </a:spcBef>
              <a:spcAft>
                <a:spcPts val="0"/>
              </a:spcAft>
              <a:buClrTx/>
              <a:buSzTx/>
              <a:buFontTx/>
              <a:buNone/>
              <a:tabLst/>
              <a:defRPr/>
            </a:pPr>
            <a:fld id="{8000AB89-4BA4-4EE7-96D3-9448F63927A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19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WPA1: 8”x7” &amp; 11”x9”</a:t>
            </a:r>
          </a:p>
          <a:p>
            <a:r>
              <a:rPr lang="en-US" sz="1600"/>
              <a:t>0-10V Dimming</a:t>
            </a:r>
          </a:p>
          <a:p>
            <a:r>
              <a:rPr lang="en-US" sz="1600"/>
              <a:t>Up to 130 </a:t>
            </a:r>
            <a:r>
              <a:rPr lang="en-US" sz="1600" err="1"/>
              <a:t>lm</a:t>
            </a:r>
            <a:r>
              <a:rPr lang="en-US" sz="1600"/>
              <a:t>/W</a:t>
            </a:r>
          </a:p>
          <a:p>
            <a:r>
              <a:rPr lang="en-US" sz="1600"/>
              <a:t>120-347V </a:t>
            </a:r>
          </a:p>
          <a:p>
            <a:r>
              <a:rPr lang="en-US" sz="1600" b="1"/>
              <a:t>PowerSet &amp; FieldCCeT: </a:t>
            </a:r>
          </a:p>
          <a:p>
            <a:pPr lvl="1"/>
            <a:r>
              <a:rPr lang="pl-PL" sz="1300"/>
              <a:t>35/28/21W; 4,550/3,640/2,730</a:t>
            </a:r>
            <a:endParaRPr lang="en-US" sz="1300"/>
          </a:p>
          <a:p>
            <a:pPr lvl="1"/>
            <a:r>
              <a:rPr lang="pl-PL" sz="1300"/>
              <a:t>50/40/30W; 6,500/5,200/3,900</a:t>
            </a:r>
            <a:endParaRPr lang="en-US" sz="1300"/>
          </a:p>
          <a:p>
            <a:pPr lvl="1"/>
            <a:r>
              <a:rPr lang="pl-PL" sz="1300"/>
              <a:t>75/60/45W; 9,750/7,800/5,850</a:t>
            </a:r>
            <a:endParaRPr lang="en-US" sz="1300"/>
          </a:p>
          <a:p>
            <a:pPr lvl="1"/>
            <a:r>
              <a:rPr lang="en-US" sz="1300"/>
              <a:t>50/40/3500K</a:t>
            </a:r>
          </a:p>
          <a:p>
            <a:r>
              <a:rPr lang="en-US" sz="1600" b="1"/>
              <a:t>Features</a:t>
            </a:r>
          </a:p>
          <a:p>
            <a:pPr lvl="1"/>
            <a:r>
              <a:rPr lang="en-US" sz="1300"/>
              <a:t>0-90˚ Adjustability</a:t>
            </a:r>
            <a:endParaRPr lang="en-US" sz="1300">
              <a:cs typeface="Calibri"/>
            </a:endParaRPr>
          </a:p>
          <a:p>
            <a:pPr lvl="1"/>
            <a:r>
              <a:rPr lang="en-US" sz="1300">
                <a:cs typeface="Calibri"/>
              </a:rPr>
              <a:t>Multiple knockouts for easy installation</a:t>
            </a:r>
          </a:p>
          <a:p>
            <a:pPr lvl="1"/>
            <a:r>
              <a:rPr lang="en-US" sz="1300">
                <a:cs typeface="Calibri"/>
              </a:rPr>
              <a:t>Polycarbonate lens</a:t>
            </a:r>
          </a:p>
          <a:p>
            <a:pPr lvl="1"/>
            <a:r>
              <a:rPr lang="en-US" sz="1300" b="1">
                <a:cs typeface="Calibri"/>
              </a:rPr>
              <a:t>Integral Photocell included (can be disconnect)</a:t>
            </a:r>
          </a:p>
          <a:p>
            <a:endParaRPr lang="en-US"/>
          </a:p>
        </p:txBody>
      </p:sp>
      <p:sp>
        <p:nvSpPr>
          <p:cNvPr id="4" name="Slide Number Placeholder 3"/>
          <p:cNvSpPr>
            <a:spLocks noGrp="1"/>
          </p:cNvSpPr>
          <p:nvPr>
            <p:ph type="sldNum" sz="quarter" idx="5"/>
          </p:nvPr>
        </p:nvSpPr>
        <p:spPr/>
        <p:txBody>
          <a:bodyPr/>
          <a:lstStyle/>
          <a:p>
            <a:pPr marL="0" marR="0" lvl="0" indent="0" algn="r" defTabSz="48363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63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10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WPA1: 8”x7” &amp; 11”x9”</a:t>
            </a:r>
          </a:p>
          <a:p>
            <a:r>
              <a:rPr lang="en-US" sz="1600"/>
              <a:t>0-10V Dimming</a:t>
            </a:r>
          </a:p>
          <a:p>
            <a:r>
              <a:rPr lang="en-US" sz="1600"/>
              <a:t>Up to 130 </a:t>
            </a:r>
            <a:r>
              <a:rPr lang="en-US" sz="1600" err="1"/>
              <a:t>lm</a:t>
            </a:r>
            <a:r>
              <a:rPr lang="en-US" sz="1600"/>
              <a:t>/W</a:t>
            </a:r>
          </a:p>
          <a:p>
            <a:r>
              <a:rPr lang="en-US" sz="1600"/>
              <a:t>120-347V </a:t>
            </a:r>
          </a:p>
          <a:p>
            <a:r>
              <a:rPr lang="en-US" sz="1600" b="1"/>
              <a:t>PowerSet &amp; FieldCCeT: </a:t>
            </a:r>
          </a:p>
          <a:p>
            <a:pPr lvl="1"/>
            <a:r>
              <a:rPr lang="pl-PL" sz="1300"/>
              <a:t>35/28/21W; 4,550/3,640/2,730</a:t>
            </a:r>
            <a:endParaRPr lang="en-US" sz="1300"/>
          </a:p>
          <a:p>
            <a:pPr lvl="1"/>
            <a:r>
              <a:rPr lang="pl-PL" sz="1300"/>
              <a:t>50/40/30W; 6,500/5,200/3,900</a:t>
            </a:r>
            <a:endParaRPr lang="en-US" sz="1300"/>
          </a:p>
          <a:p>
            <a:pPr lvl="1"/>
            <a:r>
              <a:rPr lang="pl-PL" sz="1300"/>
              <a:t>75/60/45W; 9,750/7,800/5,850</a:t>
            </a:r>
            <a:endParaRPr lang="en-US" sz="1300"/>
          </a:p>
          <a:p>
            <a:pPr lvl="1"/>
            <a:r>
              <a:rPr lang="en-US" sz="1300"/>
              <a:t>50/40/3500K</a:t>
            </a:r>
          </a:p>
          <a:p>
            <a:r>
              <a:rPr lang="en-US" sz="1600" b="1"/>
              <a:t>Features</a:t>
            </a:r>
          </a:p>
          <a:p>
            <a:pPr lvl="1"/>
            <a:r>
              <a:rPr lang="en-US" sz="1300"/>
              <a:t>0-90˚ Adjustability</a:t>
            </a:r>
            <a:endParaRPr lang="en-US" sz="1300">
              <a:cs typeface="Calibri"/>
            </a:endParaRPr>
          </a:p>
          <a:p>
            <a:pPr lvl="1"/>
            <a:r>
              <a:rPr lang="en-US" sz="1300">
                <a:cs typeface="Calibri"/>
              </a:rPr>
              <a:t>Multiple knockouts for easy installation</a:t>
            </a:r>
          </a:p>
          <a:p>
            <a:pPr lvl="1"/>
            <a:r>
              <a:rPr lang="en-US" sz="1300">
                <a:cs typeface="Calibri"/>
              </a:rPr>
              <a:t>Polycarbonate lens</a:t>
            </a:r>
          </a:p>
          <a:p>
            <a:pPr lvl="1"/>
            <a:r>
              <a:rPr lang="en-US" sz="1300" b="1">
                <a:cs typeface="Calibri"/>
              </a:rPr>
              <a:t>Integral Photocell included (can be disconnect)</a:t>
            </a:r>
          </a:p>
          <a:p>
            <a:endParaRPr lang="en-US"/>
          </a:p>
        </p:txBody>
      </p:sp>
      <p:sp>
        <p:nvSpPr>
          <p:cNvPr id="4" name="Slide Number Placeholder 3"/>
          <p:cNvSpPr>
            <a:spLocks noGrp="1"/>
          </p:cNvSpPr>
          <p:nvPr>
            <p:ph type="sldNum" sz="quarter" idx="5"/>
          </p:nvPr>
        </p:nvSpPr>
        <p:spPr/>
        <p:txBody>
          <a:bodyPr/>
          <a:lstStyle/>
          <a:p>
            <a:pPr marL="0" marR="0" lvl="0" indent="0" algn="r" defTabSz="48363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63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492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Fix Box picture</a:t>
            </a:r>
            <a:endParaRPr lang="en-US"/>
          </a:p>
          <a:p>
            <a:r>
              <a:rPr lang="en-US"/>
              <a:t>Recently we released a lot of exterior </a:t>
            </a:r>
            <a:r>
              <a:rPr lang="en-US" err="1"/>
              <a:t>wallpacks</a:t>
            </a:r>
            <a:r>
              <a:rPr lang="en-US"/>
              <a:t>.  Ranging in wattage and lumen output.  </a:t>
            </a:r>
          </a:p>
          <a:p>
            <a:endParaRPr lang="en-US"/>
          </a:p>
          <a:p>
            <a:r>
              <a:rPr lang="en-US"/>
              <a:t>Our Adjustable wall pack is a stylish and slim adjustable </a:t>
            </a:r>
            <a:r>
              <a:rPr lang="en-US" err="1"/>
              <a:t>wallpack</a:t>
            </a:r>
            <a:r>
              <a:rPr lang="en-US"/>
              <a:t> featuring 130lm/W and</a:t>
            </a:r>
          </a:p>
          <a:p>
            <a:r>
              <a:rPr lang="en-US"/>
              <a:t>0°-90° adjustability is excellent for many exterior applications and is great for security lighting with the correct mounting it can even transform into a flood light.</a:t>
            </a:r>
          </a:p>
          <a:p>
            <a:endParaRPr lang="en-US"/>
          </a:p>
          <a:p>
            <a:r>
              <a:rPr lang="en-US" b="1"/>
              <a:t>Press enter</a:t>
            </a:r>
          </a:p>
          <a:p>
            <a:r>
              <a:rPr lang="en-US"/>
              <a:t>The WPC is our new wall pack cube and meets DLC Premium.  It comes with an integrated photocell so it will automatically turn on at dusk and off at dawn. It also comes standard with FieldCCeT (so 3 set and forget color temps).   Starts at 5000K</a:t>
            </a:r>
          </a:p>
          <a:p>
            <a:endParaRPr lang="en-US"/>
          </a:p>
          <a:p>
            <a:r>
              <a:rPr lang="en-US"/>
              <a:t>It also has an IK 7 rating and that is partial due to the polycarbonate impact-resistant lens.  Impact</a:t>
            </a:r>
          </a:p>
          <a:p>
            <a:endParaRPr lang="en-US"/>
          </a:p>
          <a:p>
            <a:r>
              <a:rPr lang="en-US" b="1"/>
              <a:t>(press enter) </a:t>
            </a:r>
            <a:r>
              <a:rPr lang="en-US"/>
              <a:t>Our WPS is our standard </a:t>
            </a:r>
            <a:r>
              <a:rPr lang="en-US" err="1"/>
              <a:t>wallpack</a:t>
            </a:r>
            <a:r>
              <a:rPr lang="en-US"/>
              <a:t> offered in 3 sizes and 5 wattages all featuring A rugged design  with a glass lens and 0-10V dimmable driver this is an excellent fixture for general purpose outdoor lighting.  It also has a UV stabilized powder-coated bronze finish which will help the fixturing from fading due to sunlight.</a:t>
            </a:r>
          </a:p>
          <a:p>
            <a:endParaRPr lang="en-US"/>
          </a:p>
          <a:p>
            <a:pPr defTabSz="1004071">
              <a:defRPr/>
            </a:pPr>
            <a:r>
              <a:rPr lang="en-US"/>
              <a:t>These are DLC 5.1 Premium and some models are 2KV or 6KV. KV deals with surge protection so how well will it withstand a lighting strike for instance. Higher the KV# the better.  This is different from IK rating. This is also the one that was recently brought in in 277-480 Volt,  80 Watt version only. </a:t>
            </a:r>
          </a:p>
          <a:p>
            <a:endParaRPr lang="en-US"/>
          </a:p>
          <a:p>
            <a:endParaRPr lang="en-US"/>
          </a:p>
          <a:p>
            <a:r>
              <a:rPr lang="en-US"/>
              <a:t>The WPT is a compact, efficient trapezoidal </a:t>
            </a:r>
            <a:r>
              <a:rPr lang="en-US" err="1"/>
              <a:t>wallpack</a:t>
            </a:r>
            <a:r>
              <a:rPr lang="en-US"/>
              <a:t> featuring full cutoff optics for night sky friendliness.</a:t>
            </a:r>
          </a:p>
          <a:p>
            <a:endParaRPr lang="en-US"/>
          </a:p>
          <a:p>
            <a:endParaRPr lang="en-US"/>
          </a:p>
          <a:p>
            <a:r>
              <a:rPr lang="en-US" b="1"/>
              <a:t>Press enter </a:t>
            </a:r>
            <a:r>
              <a:rPr lang="en-US"/>
              <a:t>The AFL flood light offers a nice clean, upscale appearance with lumens up to 28,600 and can replace up to a 750 Watt MH.  We talked about KV ratings earlier and this one has a 10KV surge protection rating of 10.  Just remember this is different from IK rating which has to do with impact resistance and speaking of that this also has an impact-resistant tempered glass lens.  </a:t>
            </a:r>
          </a:p>
          <a:p>
            <a:endParaRPr lang="en-US"/>
          </a:p>
          <a:p>
            <a:pPr defTabSz="1004071">
              <a:defRPr/>
            </a:pPr>
            <a:r>
              <a:rPr lang="en-US"/>
              <a:t>When you order this fixture you need to make sure you also order the required mount. Mounting options are offered in a similar fashion as the VRT Area Lights. Customers must specify the fixture head and mounting option in order to get a complete fixture. All fixtures MUST be ordered with a mounting option, otherwise they cannot be installed.</a:t>
            </a:r>
          </a:p>
          <a:p>
            <a:pPr defTabSz="1004071">
              <a:defRPr/>
            </a:pPr>
            <a:endParaRPr lang="en-US"/>
          </a:p>
          <a:p>
            <a:pPr defTabSz="1004071">
              <a:defRPr/>
            </a:pPr>
            <a:r>
              <a:rPr lang="en-US"/>
              <a:t>Sometimes its hard to know what LED wattage replaces a traditional Lamp</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92819"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2819"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28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dirty="0"/>
              <a:t>These are both excellent fixtures for parking garages but can certainly be used in tunnels, canopies, building entrances and food facilities.</a:t>
            </a:r>
          </a:p>
          <a:p>
            <a:pPr defTabSz="1004071">
              <a:defRPr/>
            </a:pPr>
            <a:endParaRPr lang="en-US" sz="1300" dirty="0"/>
          </a:p>
          <a:p>
            <a:pPr defTabSz="1004071">
              <a:defRPr/>
            </a:pPr>
            <a:r>
              <a:rPr lang="en-US" dirty="0"/>
              <a:t>Xi-Fi is embedded into both of these fixtures giving you that motion sensor, daylight sensor and the ability to adjust bright levels and create zones or groups of fixtures.  </a:t>
            </a:r>
          </a:p>
          <a:p>
            <a:pPr defTabSz="1004071">
              <a:defRPr/>
            </a:pPr>
            <a:endParaRPr lang="en-US" dirty="0"/>
          </a:p>
          <a:p>
            <a:pPr defTabSz="1004071">
              <a:defRPr/>
            </a:pPr>
            <a:r>
              <a:rPr lang="en-US" dirty="0"/>
              <a:t>They are both offered in a couple of different wattages.  The phaeton comes in at 135 Lumens per watt and the Poseidon comes in at 157.</a:t>
            </a:r>
          </a:p>
          <a:p>
            <a:pPr defTabSz="1004071">
              <a:defRPr/>
            </a:pPr>
            <a:endParaRPr lang="en-US" dirty="0"/>
          </a:p>
          <a:p>
            <a:pPr defTabSz="1004071">
              <a:defRPr/>
            </a:pPr>
            <a:r>
              <a:rPr lang="en-US" dirty="0"/>
              <a:t>You will also noticed that the Poseidon is BAA and Assembled in the UA.  </a:t>
            </a:r>
          </a:p>
          <a:p>
            <a:pPr defTabSz="1004071">
              <a:defRPr/>
            </a:pPr>
            <a:endParaRPr lang="en-US" dirty="0"/>
          </a:p>
          <a:p>
            <a:r>
              <a:rPr lang="en-US" dirty="0"/>
              <a:t>SCRG: UL Listed for wet Locations</a:t>
            </a:r>
          </a:p>
          <a:p>
            <a:r>
              <a:rPr lang="en-US" dirty="0"/>
              <a:t>IP65 Rated</a:t>
            </a:r>
          </a:p>
          <a:p>
            <a:r>
              <a:rPr lang="en-US" dirty="0"/>
              <a:t>DLC Premium</a:t>
            </a:r>
          </a:p>
          <a:p>
            <a:r>
              <a:rPr lang="en-US" dirty="0"/>
              <a:t>-40F to 104F operating temperature</a:t>
            </a:r>
          </a:p>
          <a:p>
            <a:r>
              <a:rPr lang="en-US" dirty="0"/>
              <a:t>Optional integrated microwave motion and photo sensor</a:t>
            </a:r>
          </a:p>
          <a:p>
            <a:pPr defTabSz="1004071">
              <a:defRPr/>
            </a:pPr>
            <a:endParaRPr lang="en-US" dirty="0"/>
          </a:p>
          <a:p>
            <a:pPr defTabSz="1004071">
              <a:defRPr/>
            </a:pPr>
            <a:endParaRPr lang="en-US" dirty="0"/>
          </a:p>
          <a:p>
            <a:r>
              <a:rPr lang="en-US" dirty="0"/>
              <a:t>SCS Surface </a:t>
            </a:r>
          </a:p>
          <a:p>
            <a:endParaRPr lang="en-US" dirty="0"/>
          </a:p>
          <a:p>
            <a:r>
              <a:rPr lang="en-US" dirty="0"/>
              <a:t>10” x 10” x 2.8”</a:t>
            </a:r>
          </a:p>
          <a:p>
            <a:r>
              <a:rPr lang="en-US" dirty="0"/>
              <a:t>Rebate friendly</a:t>
            </a:r>
          </a:p>
          <a:p>
            <a:r>
              <a:rPr lang="en-US" dirty="0"/>
              <a:t>PowerSet advantages:</a:t>
            </a:r>
          </a:p>
          <a:p>
            <a:pPr lvl="1"/>
            <a:r>
              <a:rPr lang="en-US" dirty="0"/>
              <a:t>SKU reduction for stocking distributors</a:t>
            </a:r>
          </a:p>
          <a:p>
            <a:pPr lvl="1"/>
            <a:r>
              <a:rPr lang="en-US" dirty="0"/>
              <a:t>More flexibility on the job site</a:t>
            </a:r>
          </a:p>
          <a:p>
            <a:pPr lvl="1"/>
            <a:r>
              <a:rPr lang="en-US" dirty="0"/>
              <a:t>High end trim</a:t>
            </a:r>
          </a:p>
          <a:p>
            <a:r>
              <a:rPr lang="en-US" dirty="0"/>
              <a:t>Standard Z10 receptacle simplifies controls</a:t>
            </a:r>
          </a:p>
          <a:p>
            <a:r>
              <a:rPr lang="en-US" dirty="0"/>
              <a:t>Easy one person installation</a:t>
            </a:r>
          </a:p>
          <a:p>
            <a:r>
              <a:rPr lang="en-US" dirty="0"/>
              <a:t>SCS – optional garage distribution – gets light further out,, canopy distribution with optional garage distribution.  Look at spec sheet.  </a:t>
            </a:r>
          </a:p>
          <a:p>
            <a:endParaRPr lang="en-US" dirty="0"/>
          </a:p>
          <a:p>
            <a:pPr defTabSz="1004071">
              <a:defRPr/>
            </a:pPr>
            <a:endParaRPr lang="en-US" dirty="0"/>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02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9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447">
              <a:defRPr/>
            </a:pPr>
            <a:r>
              <a:rPr lang="en-US" dirty="0">
                <a:solidFill>
                  <a:prstClr val="black"/>
                </a:solidFill>
                <a:latin typeface="Calibri" panose="020F0502020204030204"/>
              </a:rPr>
              <a:t>EiKO NLC system uses a Bluetooth low energy mesh to communicate among devices which is different from Wi-Fi and Zigbee because there is no central control device.  </a:t>
            </a:r>
          </a:p>
          <a:p>
            <a:pPr defTabSz="492447">
              <a:defRPr/>
            </a:pPr>
            <a:endParaRPr lang="en-US" dirty="0">
              <a:solidFill>
                <a:prstClr val="black"/>
              </a:solidFill>
              <a:latin typeface="Calibri" panose="020F0502020204030204"/>
            </a:endParaRPr>
          </a:p>
          <a:p>
            <a:pPr defTabSz="492447">
              <a:defRPr/>
            </a:pPr>
            <a:r>
              <a:rPr lang="en-US" dirty="0">
                <a:solidFill>
                  <a:prstClr val="black"/>
                </a:solidFill>
                <a:latin typeface="Calibri" panose="020F0502020204030204"/>
              </a:rPr>
              <a:t>So Let me show you how it works. So here we have a number of nodes (an example of a node is a fixture controller, a sensor, a wireless  controller or wall controller)</a:t>
            </a:r>
          </a:p>
          <a:p>
            <a:pPr defTabSz="492447">
              <a:defRPr/>
            </a:pPr>
            <a:endParaRPr lang="en-US" dirty="0">
              <a:solidFill>
                <a:prstClr val="black"/>
              </a:solidFill>
              <a:latin typeface="Calibri" panose="020F0502020204030204"/>
            </a:endParaRPr>
          </a:p>
          <a:p>
            <a:pPr defTabSz="492447">
              <a:defRPr/>
            </a:pPr>
            <a:r>
              <a:rPr lang="en-US" b="1" dirty="0">
                <a:solidFill>
                  <a:prstClr val="black"/>
                </a:solidFill>
                <a:latin typeface="Calibri" panose="020F0502020204030204"/>
              </a:rPr>
              <a:t>Press enter) </a:t>
            </a:r>
            <a:r>
              <a:rPr lang="en-US" dirty="0">
                <a:solidFill>
                  <a:prstClr val="black"/>
                </a:solidFill>
                <a:latin typeface="Calibri" panose="020F0502020204030204"/>
              </a:rPr>
              <a:t>we can easily take these nodes and split them into zones.  In this case….  Zone 1 has 7 fixtures with one sensor, Zone 2 has two fixtures with a wireless controller.  All Fixtures are equipped with a fixture controller.  The fixture controller receives the signal from the sensor and or wireless or wall controller and then the fixtures react by maybe turning on or off or increasing or decreasing in intensity..  </a:t>
            </a:r>
          </a:p>
          <a:p>
            <a:pPr defTabSz="492447">
              <a:defRPr/>
            </a:pPr>
            <a:endParaRPr lang="en-US" dirty="0">
              <a:solidFill>
                <a:prstClr val="black"/>
              </a:solidFill>
              <a:latin typeface="Calibri" panose="020F0502020204030204"/>
            </a:endParaRPr>
          </a:p>
          <a:p>
            <a:pPr defTabSz="492447">
              <a:defRPr/>
            </a:pPr>
            <a:r>
              <a:rPr lang="en-US" b="1" dirty="0">
                <a:solidFill>
                  <a:prstClr val="black"/>
                </a:solidFill>
                <a:latin typeface="Calibri" panose="020F0502020204030204"/>
              </a:rPr>
              <a:t>Press enter) So in example on the left </a:t>
            </a:r>
            <a:r>
              <a:rPr lang="en-US" dirty="0">
                <a:solidFill>
                  <a:prstClr val="black"/>
                </a:solidFill>
                <a:latin typeface="Calibri" panose="020F0502020204030204"/>
              </a:rPr>
              <a:t>When someone walks into Zone 1 the sensor sends a wireless signal out to the closest fixture, that fixture controller gets pick ups the signal and immediately floods the signal out to the next closest fixture controller and that continues to happen until all the fixtures in that zone are on.  It happens very fast.  </a:t>
            </a:r>
          </a:p>
          <a:p>
            <a:pPr defTabSz="492447">
              <a:defRPr/>
            </a:pPr>
            <a:endParaRPr lang="en-US" dirty="0">
              <a:solidFill>
                <a:prstClr val="black"/>
              </a:solidFill>
              <a:latin typeface="Calibri" panose="020F0502020204030204"/>
            </a:endParaRPr>
          </a:p>
          <a:p>
            <a:pPr defTabSz="492447">
              <a:defRPr/>
            </a:pPr>
            <a:r>
              <a:rPr lang="en-US" dirty="0">
                <a:solidFill>
                  <a:prstClr val="black"/>
                </a:solidFill>
                <a:latin typeface="Calibri" panose="020F0502020204030204"/>
              </a:rPr>
              <a:t>As a side note, Every node whether it’s a sensor, fixture controller, wall or wireless controller has a communication range so you will want to review the spec sheet for those details.  </a:t>
            </a:r>
          </a:p>
          <a:p>
            <a:pPr defTabSz="492447">
              <a:defRPr/>
            </a:pPr>
            <a:endParaRPr lang="en-US" dirty="0">
              <a:solidFill>
                <a:prstClr val="black"/>
              </a:solidFill>
              <a:latin typeface="Calibri" panose="020F0502020204030204"/>
            </a:endParaRPr>
          </a:p>
          <a:p>
            <a:pPr defTabSz="492447">
              <a:defRPr/>
            </a:pPr>
            <a:r>
              <a:rPr lang="en-US" b="1" dirty="0">
                <a:solidFill>
                  <a:prstClr val="black"/>
                </a:solidFill>
                <a:latin typeface="Calibri" panose="020F0502020204030204"/>
              </a:rPr>
              <a:t>Press enter) </a:t>
            </a:r>
            <a:r>
              <a:rPr lang="en-US" dirty="0">
                <a:solidFill>
                  <a:prstClr val="black"/>
                </a:solidFill>
                <a:latin typeface="Calibri" panose="020F0502020204030204"/>
              </a:rPr>
              <a:t>to explain this further let’s say you have 8 fixtures in a zone.  The wireless controller in this example needs to be within 32’ of one of the fixture controllers.  This particular sensor has to be within 65’ of one of the fixture controllers and each fixture controller should not be placed any further away then 100’ from another fixture controller.  Otherwise the mesh network will not work.  </a:t>
            </a:r>
          </a:p>
          <a:p>
            <a:pPr defTabSz="492447">
              <a:defRPr/>
            </a:pPr>
            <a:endParaRPr lang="en-US" dirty="0">
              <a:solidFill>
                <a:prstClr val="black"/>
              </a:solidFill>
              <a:latin typeface="Calibri" panose="020F0502020204030204"/>
            </a:endParaRPr>
          </a:p>
          <a:p>
            <a:pPr defTabSz="492447">
              <a:defRPr/>
            </a:pPr>
            <a:r>
              <a:rPr lang="en-US" b="1" dirty="0">
                <a:solidFill>
                  <a:prstClr val="black"/>
                </a:solidFill>
                <a:latin typeface="Calibri" panose="020F0502020204030204"/>
              </a:rPr>
              <a:t>Press enter) so let’s look at </a:t>
            </a:r>
            <a:r>
              <a:rPr lang="en-US" dirty="0">
                <a:solidFill>
                  <a:prstClr val="black"/>
                </a:solidFill>
                <a:latin typeface="Calibri" panose="020F0502020204030204"/>
              </a:rPr>
              <a:t>in this other example when someone presses the wireless controller, the signal goes out to the closest fixture controller and the same thing happens, the signal floods out to all the other fixtures assuming the fixture controllers are within their max communication range.  </a:t>
            </a:r>
          </a:p>
          <a:p>
            <a:pPr defTabSz="492447">
              <a:defRPr/>
            </a:pPr>
            <a:endParaRPr lang="en-US" dirty="0">
              <a:solidFill>
                <a:prstClr val="black"/>
              </a:solidFill>
              <a:latin typeface="Calibri" panose="020F0502020204030204"/>
            </a:endParaRPr>
          </a:p>
          <a:p>
            <a:pPr defTabSz="492447">
              <a:defRPr/>
            </a:pPr>
            <a:r>
              <a:rPr lang="en-US" b="1" dirty="0">
                <a:solidFill>
                  <a:prstClr val="black"/>
                </a:solidFill>
                <a:latin typeface="Calibri" panose="020F0502020204030204"/>
              </a:rPr>
              <a:t>Press enter) </a:t>
            </a:r>
            <a:r>
              <a:rPr lang="en-US" dirty="0">
                <a:solidFill>
                  <a:prstClr val="black"/>
                </a:solidFill>
                <a:latin typeface="Calibri" panose="020F0502020204030204"/>
              </a:rPr>
              <a:t>What’ sets EiKO’s NLC system apart from others is that there are no </a:t>
            </a:r>
          </a:p>
          <a:p>
            <a:pPr marL="307778" indent="-307778" defTabSz="492447">
              <a:buFont typeface="Arial" panose="020B0604020202020204" pitchFamily="34" charset="0"/>
              <a:buChar char="•"/>
              <a:defRPr/>
            </a:pPr>
            <a:r>
              <a:rPr lang="en-US" dirty="0">
                <a:solidFill>
                  <a:prstClr val="black"/>
                </a:solidFill>
                <a:latin typeface="Calibri" panose="020F0502020204030204"/>
              </a:rPr>
              <a:t>Hubs, routers, gateways </a:t>
            </a:r>
          </a:p>
          <a:p>
            <a:pPr marL="307778" indent="-307778" defTabSz="492447">
              <a:buFont typeface="Arial" panose="020B0604020202020204" pitchFamily="34" charset="0"/>
              <a:buChar char="•"/>
              <a:defRPr/>
            </a:pPr>
            <a:r>
              <a:rPr lang="en-US" dirty="0">
                <a:solidFill>
                  <a:prstClr val="black"/>
                </a:solidFill>
                <a:latin typeface="Calibri" panose="020F0502020204030204"/>
              </a:rPr>
              <a:t>It has a very Fast data transfer and a resilient radio</a:t>
            </a:r>
          </a:p>
          <a:p>
            <a:pPr marL="307778" indent="-307778" defTabSz="492447">
              <a:buFont typeface="Arial" panose="020B0604020202020204" pitchFamily="34" charset="0"/>
              <a:buChar char="•"/>
              <a:defRPr/>
            </a:pPr>
            <a:r>
              <a:rPr lang="en-US" dirty="0">
                <a:solidFill>
                  <a:prstClr val="black"/>
                </a:solidFill>
                <a:latin typeface="Calibri" panose="020F0502020204030204"/>
              </a:rPr>
              <a:t>It’s Scalable to thousands of devices (200 per zone, 8,000 per project)</a:t>
            </a:r>
          </a:p>
          <a:p>
            <a:pPr marL="307778" indent="-307778" defTabSz="492447">
              <a:buFont typeface="Arial" panose="020B0604020202020204" pitchFamily="34" charset="0"/>
              <a:buChar char="•"/>
              <a:defRPr/>
            </a:pPr>
            <a:r>
              <a:rPr lang="en-US" dirty="0">
                <a:solidFill>
                  <a:prstClr val="black"/>
                </a:solidFill>
                <a:latin typeface="Calibri" panose="020F0502020204030204"/>
              </a:rPr>
              <a:t>No restriction on number of groups or zones</a:t>
            </a:r>
          </a:p>
          <a:p>
            <a:pPr marL="307778" indent="-307778" defTabSz="492447">
              <a:buFont typeface="Arial" panose="020B0604020202020204" pitchFamily="34" charset="0"/>
              <a:buChar char="•"/>
              <a:defRPr/>
            </a:pPr>
            <a:r>
              <a:rPr lang="en-US" dirty="0">
                <a:solidFill>
                  <a:prstClr val="black"/>
                </a:solidFill>
                <a:latin typeface="Calibri" panose="020F0502020204030204"/>
              </a:rPr>
              <a:t>Reconfigures automatically when nodes are added, become blocked or inoperable = a more reliable system</a:t>
            </a:r>
          </a:p>
          <a:p>
            <a:pPr marL="307778" indent="-307778" defTabSz="492447">
              <a:buFont typeface="Arial" panose="020B0604020202020204" pitchFamily="34" charset="0"/>
              <a:buChar char="•"/>
              <a:defRPr/>
            </a:pPr>
            <a:endParaRPr lang="en-US" dirty="0">
              <a:solidFill>
                <a:prstClr val="black"/>
              </a:solidFill>
              <a:latin typeface="Calibri" panose="020F0502020204030204"/>
            </a:endParaRPr>
          </a:p>
          <a:p>
            <a:pPr marL="307778" indent="-307778" defTabSz="492447">
              <a:buFont typeface="Arial" panose="020B0604020202020204" pitchFamily="34" charset="0"/>
              <a:buChar char="•"/>
              <a:defRPr/>
            </a:pPr>
            <a:r>
              <a:rPr lang="en-US" b="1" dirty="0">
                <a:solidFill>
                  <a:prstClr val="black"/>
                </a:solidFill>
                <a:latin typeface="Calibri" panose="020F0502020204030204"/>
              </a:rPr>
              <a:t>Press enter) EiKO is also part of the Special Interest Group (SIG) which means </a:t>
            </a:r>
            <a:endParaRPr lang="en-US" dirty="0">
              <a:solidFill>
                <a:prstClr val="black"/>
              </a:solidFill>
              <a:latin typeface="Calibri" panose="020F0502020204030204"/>
            </a:endParaRPr>
          </a:p>
          <a:p>
            <a:pPr marL="307778" indent="-307778" defTabSz="492447">
              <a:buFont typeface="Arial" panose="020B0604020202020204" pitchFamily="34" charset="0"/>
              <a:buChar char="•"/>
              <a:defRPr/>
            </a:pPr>
            <a:r>
              <a:rPr lang="en-US" dirty="0">
                <a:solidFill>
                  <a:prstClr val="black"/>
                </a:solidFill>
                <a:latin typeface="Calibri" panose="020F0502020204030204"/>
              </a:rPr>
              <a:t>Greater Security</a:t>
            </a:r>
          </a:p>
          <a:p>
            <a:pPr marL="307778" indent="-307778" defTabSz="492447">
              <a:buFont typeface="Arial" panose="020B0604020202020204" pitchFamily="34" charset="0"/>
              <a:buChar char="•"/>
              <a:defRPr/>
            </a:pPr>
            <a:r>
              <a:rPr lang="en-US" dirty="0">
                <a:solidFill>
                  <a:prstClr val="black"/>
                </a:solidFill>
                <a:latin typeface="Calibri" panose="020F0502020204030204"/>
              </a:rPr>
              <a:t>Stricter Rules</a:t>
            </a:r>
          </a:p>
          <a:p>
            <a:pPr marL="307778" indent="-307778" defTabSz="492447">
              <a:buFont typeface="Arial" panose="020B0604020202020204" pitchFamily="34" charset="0"/>
              <a:buChar char="•"/>
              <a:defRPr/>
            </a:pPr>
            <a:r>
              <a:rPr lang="en-US" dirty="0">
                <a:solidFill>
                  <a:prstClr val="black"/>
                </a:solidFill>
                <a:latin typeface="Calibri" panose="020F0502020204030204"/>
              </a:rPr>
              <a:t>And Interpretably/Communication with other devices</a:t>
            </a:r>
          </a:p>
          <a:p>
            <a:pPr marL="307778" indent="-307778" defTabSz="492447">
              <a:buFont typeface="Arial" panose="020B0604020202020204" pitchFamily="34" charset="0"/>
              <a:buChar char="•"/>
              <a:defRPr/>
            </a:pPr>
            <a:endParaRPr lang="en-US" dirty="0">
              <a:solidFill>
                <a:prstClr val="black"/>
              </a:solidFill>
              <a:latin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9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latin typeface="Open Sans" panose="020B0606030504020204" pitchFamily="34" charset="0"/>
              </a:rPr>
              <a:t>These are great for post tops, low bays, bollards and any application where you want to show off the aesthetics of the lamp.  (</a:t>
            </a:r>
            <a:r>
              <a:rPr lang="en-US" sz="1400" b="1" dirty="0">
                <a:solidFill>
                  <a:srgbClr val="000000"/>
                </a:solidFill>
                <a:latin typeface="Open Sans" panose="020B0606030504020204" pitchFamily="34" charset="0"/>
              </a:rPr>
              <a:t>press enter) </a:t>
            </a:r>
            <a:r>
              <a:rPr lang="en-US" sz="1400" dirty="0">
                <a:solidFill>
                  <a:srgbClr val="000000"/>
                </a:solidFill>
                <a:latin typeface="Open Sans" panose="020B0606030504020204" pitchFamily="34" charset="0"/>
              </a:rPr>
              <a:t>Since these are a Type B lamp they do operate on 120-277V.  They come in at a whomping 167 lm/W.  Wattage options are 28, 36, and 45W, Lumens range from 4000 to 7,500.  Fixed CCT of either 3000 or 4000K.</a:t>
            </a:r>
          </a:p>
          <a:p>
            <a:endParaRPr lang="en-US" sz="1400" dirty="0">
              <a:solidFill>
                <a:srgbClr val="000000"/>
              </a:solidFill>
              <a:latin typeface="Open Sans" panose="020B0606030504020204" pitchFamily="34" charset="0"/>
            </a:endParaRPr>
          </a:p>
          <a:p>
            <a:pPr defTabSz="984688">
              <a:defRPr/>
            </a:pPr>
            <a:r>
              <a:rPr lang="en-US" sz="1400" b="1" dirty="0">
                <a:solidFill>
                  <a:srgbClr val="000000"/>
                </a:solidFill>
                <a:latin typeface="Open Sans" panose="020B0606030504020204" pitchFamily="34" charset="0"/>
              </a:rPr>
              <a:t>(press enter) </a:t>
            </a:r>
            <a:r>
              <a:rPr lang="en-US" sz="1400" dirty="0">
                <a:solidFill>
                  <a:srgbClr val="000000"/>
                </a:solidFill>
                <a:latin typeface="Open Sans" panose="020B0606030504020204" pitchFamily="34" charset="0"/>
              </a:rPr>
              <a:t>Key features are that it fits in many traditional HID fixtures since it’s offered in both ED23.5 and ED28 shape, it also gives you that same look of a traditional HID and since it’s ballast Bypass you no longer have to worry about maintaining the ballast.    </a:t>
            </a:r>
          </a:p>
          <a:p>
            <a:pPr defTabSz="984688">
              <a:defRPr/>
            </a:pPr>
            <a:endParaRPr lang="en-US" sz="1400" dirty="0">
              <a:solidFill>
                <a:srgbClr val="000000"/>
              </a:solidFill>
              <a:latin typeface="Open Sans" panose="020B0606030504020204" pitchFamily="34" charset="0"/>
            </a:endParaRPr>
          </a:p>
          <a:p>
            <a:pPr defTabSz="931500"/>
            <a:r>
              <a:rPr lang="en-US" sz="1400" b="1" dirty="0">
                <a:solidFill>
                  <a:srgbClr val="000000"/>
                </a:solidFill>
                <a:latin typeface="Open Sans" panose="020B0606030504020204" pitchFamily="34" charset="0"/>
              </a:rPr>
              <a:t>(press enter) It also has </a:t>
            </a:r>
            <a:r>
              <a:rPr lang="en-US" sz="1400" dirty="0">
                <a:cs typeface="Calibri" panose="020F0502020204030204"/>
              </a:rPr>
              <a:t>4 kV surge protection included, these are Not suitable for use with dimmers, it’s provides Omni directional light output, Universal Installation Position, It’s Slightly smaller than traditional HID lamps, -40°F to 113°F (-20°C to 45°C) ambient operating temperature. Not recommended for air-tight fixtures</a:t>
            </a:r>
          </a:p>
          <a:p>
            <a:endParaRPr lang="en-US" sz="1400" dirty="0">
              <a:cs typeface="Calibri" panose="020F0502020204030204"/>
            </a:endParaRPr>
          </a:p>
          <a:p>
            <a:endParaRPr lang="en-US" sz="1400" dirty="0">
              <a:solidFill>
                <a:srgbClr val="000000"/>
              </a:solidFill>
              <a:latin typeface="Open Sans" panose="020B0606030504020204" pitchFamily="34" charset="0"/>
            </a:endParaRPr>
          </a:p>
          <a:p>
            <a:r>
              <a:rPr lang="en-US" sz="1400" b="1" dirty="0">
                <a:solidFill>
                  <a:srgbClr val="000000"/>
                </a:solidFill>
                <a:latin typeface="Open Sans" panose="020B0606030504020204" pitchFamily="34" charset="0"/>
              </a:rPr>
              <a:t>(press enter) </a:t>
            </a:r>
            <a:r>
              <a:rPr lang="en-US" sz="1400" dirty="0">
                <a:solidFill>
                  <a:srgbClr val="000000"/>
                </a:solidFill>
                <a:latin typeface="Open Sans" panose="020B0606030504020204" pitchFamily="34" charset="0"/>
              </a:rPr>
              <a:t>certifications include UL Listed for US and Canada, FCC, ROHS, ICES-005 Compliant, damp location rated for E26 bases and Wet location for EX39 bases.  3 year warranty.  </a:t>
            </a:r>
          </a:p>
          <a:p>
            <a:endParaRPr lang="en-US" sz="1400" dirty="0">
              <a:solidFill>
                <a:srgbClr val="000000"/>
              </a:solidFill>
              <a:latin typeface="Open Sans" panose="020B0606030504020204" pitchFamily="34" charset="0"/>
            </a:endParaRPr>
          </a:p>
          <a:p>
            <a:r>
              <a:rPr lang="en-US" sz="1400" dirty="0">
                <a:solidFill>
                  <a:srgbClr val="000000"/>
                </a:solidFill>
                <a:latin typeface="Open Sans" panose="020B0606030504020204" pitchFamily="34" charset="0"/>
              </a:rPr>
              <a:t>Competition:  </a:t>
            </a:r>
          </a:p>
          <a:p>
            <a:pPr defTabSz="1004071">
              <a:defRPr/>
            </a:pPr>
            <a:endParaRPr lang="en-US" dirty="0"/>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0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E2139F-83E4-45BF-AE09-716AE9D7FB69}" type="slidenum">
              <a:rPr lang="en-US" smtClean="0"/>
              <a:t>13</a:t>
            </a:fld>
            <a:endParaRPr lang="en-US" dirty="0"/>
          </a:p>
        </p:txBody>
      </p:sp>
    </p:spTree>
    <p:extLst>
      <p:ext uri="{BB962C8B-B14F-4D97-AF65-F5344CB8AC3E}">
        <p14:creationId xmlns:p14="http://schemas.microsoft.com/office/powerpoint/2010/main" val="301739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month Daniel introduced us to the new BRV – Bulb ready vanity and Lenexa Vanity.  Both of these are a really nice addition to the flush mount Ages and Odyssey</a:t>
            </a:r>
          </a:p>
          <a:p>
            <a:endParaRPr lang="en-US"/>
          </a:p>
          <a:p>
            <a:pPr defTabSz="1004071">
              <a:defRPr/>
            </a:pPr>
            <a:r>
              <a:rPr lang="en-US"/>
              <a:t>These are all very easy to install, all instant on, all damp location and dim via a standard </a:t>
            </a:r>
            <a:r>
              <a:rPr lang="en-US" err="1"/>
              <a:t>triac</a:t>
            </a:r>
            <a:r>
              <a:rPr lang="en-US"/>
              <a:t> dimmer assuming you use dimmable lamps with the bulb ready vanity, the Lenexa also features a 0-10V dimmable driver.  They are all available in a couple of different sizes and wattage outputs and are ideal for a number of applications like hallways, bathrooms, hotels and motels, dorm rooms and many other areas</a:t>
            </a:r>
          </a:p>
          <a:p>
            <a:endParaRPr lang="en-US"/>
          </a:p>
          <a:p>
            <a:r>
              <a:rPr lang="en-US"/>
              <a:t>Just remember, these do not need to be used just in bathrooms they can be a decorative fixture for general lighting.  </a:t>
            </a:r>
          </a:p>
          <a:p>
            <a:endParaRPr lang="en-US"/>
          </a:p>
          <a:p>
            <a:r>
              <a:rPr lang="en-US"/>
              <a:t>The AGES and Lenexa both feature a </a:t>
            </a:r>
            <a:r>
              <a:rPr lang="en-US" err="1"/>
              <a:t>FieldCCeT</a:t>
            </a:r>
            <a:r>
              <a:rPr lang="en-US"/>
              <a:t> option.  </a:t>
            </a:r>
          </a:p>
          <a:p>
            <a:endParaRPr lang="en-US"/>
          </a:p>
        </p:txBody>
      </p:sp>
      <p:sp>
        <p:nvSpPr>
          <p:cNvPr id="4" name="Slide Number Placeholder 3"/>
          <p:cNvSpPr>
            <a:spLocks noGrp="1"/>
          </p:cNvSpPr>
          <p:nvPr>
            <p:ph type="sldNum" sz="quarter" idx="5"/>
          </p:nvPr>
        </p:nvSpPr>
        <p:spPr/>
        <p:txBody>
          <a:bodyPr/>
          <a:lstStyle/>
          <a:p>
            <a:pPr marL="0" marR="0" lvl="0" indent="0" algn="r" defTabSz="492819"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2819"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07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16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071">
              <a:defRPr/>
            </a:pPr>
            <a:r>
              <a:rPr lang="en-US" sz="1300"/>
              <a:t>These are both excellent fixtures for parking garages but can certainly be used in tunnels, canopies, building entrances and food facilities.</a:t>
            </a:r>
          </a:p>
          <a:p>
            <a:pPr defTabSz="1004071">
              <a:defRPr/>
            </a:pPr>
            <a:endParaRPr lang="en-US" sz="1300"/>
          </a:p>
          <a:p>
            <a:pPr defTabSz="1004071">
              <a:defRPr/>
            </a:pPr>
            <a:r>
              <a:rPr lang="en-US"/>
              <a:t>Xi-Fi is embedded into both of these fixtures giving you that motion sensor, daylight sensor and the ability to adjust bright levels and create zones or groups of fixtures.  </a:t>
            </a:r>
          </a:p>
          <a:p>
            <a:pPr defTabSz="1004071">
              <a:defRPr/>
            </a:pPr>
            <a:endParaRPr lang="en-US"/>
          </a:p>
          <a:p>
            <a:pPr defTabSz="1004071">
              <a:defRPr/>
            </a:pPr>
            <a:r>
              <a:rPr lang="en-US"/>
              <a:t>They are both offered in a couple of different wattages.  The phaeton comes in at 135 Lumens per watt and the Poseidon comes in at 157.</a:t>
            </a:r>
          </a:p>
          <a:p>
            <a:pPr defTabSz="1004071">
              <a:defRPr/>
            </a:pPr>
            <a:endParaRPr lang="en-US"/>
          </a:p>
          <a:p>
            <a:pPr defTabSz="1004071">
              <a:defRPr/>
            </a:pPr>
            <a:r>
              <a:rPr lang="en-US"/>
              <a:t>You will also noticed that the Poseidon is BAA and Assembled in the UA.  </a:t>
            </a:r>
          </a:p>
          <a:p>
            <a:pPr defTabSz="1004071">
              <a:defRPr/>
            </a:pPr>
            <a:endParaRPr lang="en-US"/>
          </a:p>
          <a:p>
            <a:r>
              <a:rPr lang="en-US"/>
              <a:t>SCRG: UL Listed for wet Locations</a:t>
            </a:r>
          </a:p>
          <a:p>
            <a:r>
              <a:rPr lang="en-US"/>
              <a:t>IP65 Rated</a:t>
            </a:r>
          </a:p>
          <a:p>
            <a:r>
              <a:rPr lang="en-US"/>
              <a:t>DLC Premium</a:t>
            </a:r>
          </a:p>
          <a:p>
            <a:r>
              <a:rPr lang="en-US"/>
              <a:t>-40F to 104F operating temperature</a:t>
            </a:r>
          </a:p>
          <a:p>
            <a:r>
              <a:rPr lang="en-US"/>
              <a:t>Optional integrated microwave motion and photo sensor</a:t>
            </a:r>
          </a:p>
          <a:p>
            <a:pPr defTabSz="1004071">
              <a:defRPr/>
            </a:pPr>
            <a:endParaRPr lang="en-US"/>
          </a:p>
          <a:p>
            <a:pPr defTabSz="1004071">
              <a:defRPr/>
            </a:pPr>
            <a:endParaRPr lang="en-US"/>
          </a:p>
          <a:p>
            <a:r>
              <a:rPr lang="en-US"/>
              <a:t>SCS Surface </a:t>
            </a:r>
          </a:p>
          <a:p>
            <a:endParaRPr lang="en-US"/>
          </a:p>
          <a:p>
            <a:r>
              <a:rPr lang="en-US"/>
              <a:t>10” x 10” x 2.8”</a:t>
            </a:r>
          </a:p>
          <a:p>
            <a:r>
              <a:rPr lang="en-US"/>
              <a:t>Rebate friendly</a:t>
            </a:r>
          </a:p>
          <a:p>
            <a:r>
              <a:rPr lang="en-US"/>
              <a:t>PowerSet advantages:</a:t>
            </a:r>
          </a:p>
          <a:p>
            <a:pPr lvl="1"/>
            <a:r>
              <a:rPr lang="en-US"/>
              <a:t>SKU reduction for stocking distributors</a:t>
            </a:r>
          </a:p>
          <a:p>
            <a:pPr lvl="1"/>
            <a:r>
              <a:rPr lang="en-US"/>
              <a:t>More flexibility on the job site</a:t>
            </a:r>
          </a:p>
          <a:p>
            <a:pPr lvl="1"/>
            <a:r>
              <a:rPr lang="en-US"/>
              <a:t>High end trim</a:t>
            </a:r>
          </a:p>
          <a:p>
            <a:r>
              <a:rPr lang="en-US"/>
              <a:t>Standard Z10 receptacle simplifies controls</a:t>
            </a:r>
          </a:p>
          <a:p>
            <a:r>
              <a:rPr lang="en-US"/>
              <a:t>Easy one person installation</a:t>
            </a:r>
          </a:p>
          <a:p>
            <a:r>
              <a:rPr lang="en-US"/>
              <a:t>SCS – optional garage distribution – gets light further out,, canopy distribution with optional garage distribution.  Look at spec sheet.  </a:t>
            </a:r>
          </a:p>
          <a:p>
            <a:endParaRPr lang="en-US"/>
          </a:p>
          <a:p>
            <a:pPr defTabSz="1004071">
              <a:defRPr/>
            </a:pPr>
            <a:endParaRPr lang="en-US"/>
          </a:p>
        </p:txBody>
      </p:sp>
      <p:sp>
        <p:nvSpPr>
          <p:cNvPr id="4" name="Slide Number Placeholder 3"/>
          <p:cNvSpPr>
            <a:spLocks noGrp="1"/>
          </p:cNvSpPr>
          <p:nvPr>
            <p:ph type="sldNum" sz="quarter" idx="5"/>
          </p:nvPr>
        </p:nvSpPr>
        <p:spPr/>
        <p:txBody>
          <a:bodyPr/>
          <a:lstStyle/>
          <a:p>
            <a:pPr marL="0" marR="0" lvl="0" indent="0" algn="r" defTabSz="502036"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02036"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40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Our Volumetric troffer is our go to troffer.  As you can see by the specifications the standard troffer and the retrofit fixture are both very similar; however, the retrofit fixture is ideal for areas where the end user doesn’t want to remove the existing troffer as that can be costly.  Instead, this retrofit can easily be installed utilizing the existing housing of 1X4, 2X2 or 2X4 fixtures.  </a:t>
            </a:r>
          </a:p>
          <a:p>
            <a:endParaRPr lang="en-US" sz="1300"/>
          </a:p>
          <a:p>
            <a:r>
              <a:rPr lang="en-US" sz="1300"/>
              <a:t>To install you simply remove the lens, lamps, tombstones, and ballast in the existing fixture and then install this retrofit door housing kit.  This can save in install and disposal costs as this door housing kit accelerates install time and greatly reduces waste and clean up.  </a:t>
            </a:r>
          </a:p>
          <a:p>
            <a:endParaRPr lang="en-US" sz="1300"/>
          </a:p>
          <a:p>
            <a:r>
              <a:rPr lang="en-US" sz="1300"/>
              <a:t>Both of these fixtures also feature </a:t>
            </a:r>
            <a:r>
              <a:rPr lang="en-US" sz="1300" err="1"/>
              <a:t>PowerSet</a:t>
            </a:r>
            <a:r>
              <a:rPr lang="en-US" sz="1300"/>
              <a:t> and </a:t>
            </a:r>
            <a:r>
              <a:rPr lang="en-US" sz="1300" err="1"/>
              <a:t>FieldCCet</a:t>
            </a:r>
            <a:r>
              <a:rPr lang="en-US" sz="1300"/>
              <a:t>, </a:t>
            </a:r>
          </a:p>
          <a:p>
            <a:endParaRPr lang="en-US" sz="1300"/>
          </a:p>
          <a:p>
            <a:r>
              <a:rPr lang="en-US" sz="1300"/>
              <a:t>(PRESS ENTER)  For the new fixture there is a </a:t>
            </a:r>
            <a:r>
              <a:rPr lang="en-US" sz="1300" err="1"/>
              <a:t>PowerSet</a:t>
            </a:r>
            <a:r>
              <a:rPr lang="en-US" sz="1300"/>
              <a:t> version with 3 set and forget lumen stops so you would order that fixture in a static color and have the ability to change lumen output and the second option is for both </a:t>
            </a:r>
            <a:r>
              <a:rPr lang="en-US" sz="1300" err="1"/>
              <a:t>PowerSet</a:t>
            </a:r>
            <a:r>
              <a:rPr lang="en-US" sz="1300"/>
              <a:t> and </a:t>
            </a:r>
            <a:r>
              <a:rPr lang="en-US" sz="1300" err="1"/>
              <a:t>FieldCCeT</a:t>
            </a:r>
            <a:r>
              <a:rPr lang="en-US" sz="1300"/>
              <a:t> so 3 lumen stops and 3 color stops.  The same is true for the Retrofit except instead of having 3 lumen or wattage choices you get 4.  </a:t>
            </a:r>
          </a:p>
          <a:p>
            <a:endParaRPr lang="en-US" sz="1300"/>
          </a:p>
          <a:p>
            <a:r>
              <a:rPr lang="en-US" sz="1300" b="1"/>
              <a:t>Press enter.  </a:t>
            </a:r>
            <a:r>
              <a:rPr lang="en-US" sz="1300"/>
              <a:t>In those situations where you need to meet buy American act or assembled in America we also have our Rhodium troffer.</a:t>
            </a:r>
            <a:endParaRPr lang="en-US" sz="1300" b="1"/>
          </a:p>
        </p:txBody>
      </p:sp>
      <p:sp>
        <p:nvSpPr>
          <p:cNvPr id="4" name="Slide Number Placeholder 3"/>
          <p:cNvSpPr>
            <a:spLocks noGrp="1"/>
          </p:cNvSpPr>
          <p:nvPr>
            <p:ph type="sldNum" sz="quarter" idx="5"/>
          </p:nvPr>
        </p:nvSpPr>
        <p:spPr/>
        <p:txBody>
          <a:bodyPr/>
          <a:lstStyle/>
          <a:p>
            <a:pPr marL="0" marR="0" lvl="0" indent="0" algn="r" defTabSz="483630" rtl="0" eaLnBrk="1" fontAlgn="auto" latinLnBrk="0" hangingPunct="1">
              <a:lnSpc>
                <a:spcPct val="100000"/>
              </a:lnSpc>
              <a:spcBef>
                <a:spcPts val="0"/>
              </a:spcBef>
              <a:spcAft>
                <a:spcPts val="0"/>
              </a:spcAft>
              <a:buClrTx/>
              <a:buSzTx/>
              <a:buFontTx/>
              <a:buNone/>
              <a:tabLst/>
              <a:defRPr/>
            </a:pPr>
            <a:fld id="{3BE2139F-83E4-45BF-AE09-716AE9D7FB6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63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03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3200" b="1" kern="1200" dirty="0">
                <a:solidFill>
                  <a:srgbClr val="72BF44"/>
                </a:solidFill>
                <a:latin typeface="+mn-lt"/>
                <a:ea typeface="+mn-ea"/>
                <a:cs typeface="+mn-cs"/>
              </a:defRPr>
            </a:lvl1pPr>
          </a:lstStyle>
          <a:p>
            <a:r>
              <a:rPr lang="en-US" dirty="0"/>
              <a:t>CLICK TO EDIT MASTER TITLE STYLE</a:t>
            </a:r>
          </a:p>
        </p:txBody>
      </p:sp>
      <p:sp>
        <p:nvSpPr>
          <p:cNvPr id="3" name="Content Placeholder 2"/>
          <p:cNvSpPr>
            <a:spLocks noGrp="1"/>
          </p:cNvSpPr>
          <p:nvPr>
            <p:ph idx="1"/>
          </p:nvPr>
        </p:nvSpPr>
        <p:spPr>
          <a:xfrm>
            <a:off x="367393" y="1034256"/>
            <a:ext cx="11323864" cy="5458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152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253092" y="1439334"/>
            <a:ext cx="2221992"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593941" y="1439334"/>
            <a:ext cx="2221992"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253091" y="1046161"/>
            <a:ext cx="2221992"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2593942" y="1046161"/>
            <a:ext cx="2221992"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a:extLst>
              <a:ext uri="{FF2B5EF4-FFF2-40B4-BE49-F238E27FC236}">
                <a16:creationId xmlns:a16="http://schemas.microsoft.com/office/drawing/2014/main" id="{6F3181CB-9DEF-36EE-681B-9C7052721201}"/>
              </a:ext>
            </a:extLst>
          </p:cNvPr>
          <p:cNvSpPr>
            <a:spLocks noGrp="1"/>
          </p:cNvSpPr>
          <p:nvPr>
            <p:ph sz="half" idx="11"/>
          </p:nvPr>
        </p:nvSpPr>
        <p:spPr>
          <a:xfrm>
            <a:off x="4934789" y="1439334"/>
            <a:ext cx="2221992"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02A650F2-31A3-B782-9F97-BFF06F2C2199}"/>
              </a:ext>
            </a:extLst>
          </p:cNvPr>
          <p:cNvSpPr>
            <a:spLocks noGrp="1"/>
          </p:cNvSpPr>
          <p:nvPr>
            <p:ph type="body" sz="quarter" idx="12"/>
          </p:nvPr>
        </p:nvSpPr>
        <p:spPr>
          <a:xfrm>
            <a:off x="4934790" y="1046161"/>
            <a:ext cx="2221992"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456C4EBD-41DF-A754-0D37-6559D7C2F794}"/>
              </a:ext>
            </a:extLst>
          </p:cNvPr>
          <p:cNvSpPr>
            <a:spLocks noGrp="1"/>
          </p:cNvSpPr>
          <p:nvPr>
            <p:ph sz="half" idx="13"/>
          </p:nvPr>
        </p:nvSpPr>
        <p:spPr>
          <a:xfrm>
            <a:off x="7275636" y="1439333"/>
            <a:ext cx="2221992"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517BFF77-1607-9E44-6B6E-BD41B19082E9}"/>
              </a:ext>
            </a:extLst>
          </p:cNvPr>
          <p:cNvSpPr>
            <a:spLocks noGrp="1"/>
          </p:cNvSpPr>
          <p:nvPr>
            <p:ph type="body" sz="quarter" idx="14"/>
          </p:nvPr>
        </p:nvSpPr>
        <p:spPr>
          <a:xfrm>
            <a:off x="7275636" y="1046160"/>
            <a:ext cx="2221992"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5EDB5610-BA19-035D-02FA-1E0E9DBB5D24}"/>
              </a:ext>
            </a:extLst>
          </p:cNvPr>
          <p:cNvSpPr>
            <a:spLocks noGrp="1"/>
          </p:cNvSpPr>
          <p:nvPr>
            <p:ph sz="half" idx="15"/>
          </p:nvPr>
        </p:nvSpPr>
        <p:spPr>
          <a:xfrm>
            <a:off x="9598058" y="1439334"/>
            <a:ext cx="2221992"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C0048CD6-8670-0A1B-E971-C1F23B36C735}"/>
              </a:ext>
            </a:extLst>
          </p:cNvPr>
          <p:cNvSpPr>
            <a:spLocks noGrp="1"/>
          </p:cNvSpPr>
          <p:nvPr>
            <p:ph type="body" sz="quarter" idx="16"/>
          </p:nvPr>
        </p:nvSpPr>
        <p:spPr>
          <a:xfrm>
            <a:off x="9598058" y="1046161"/>
            <a:ext cx="2221992"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61512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3" descr="Silhouettes of people in a room with a view of a city&#10;&#10;Description automatically generated">
            <a:extLst>
              <a:ext uri="{FF2B5EF4-FFF2-40B4-BE49-F238E27FC236}">
                <a16:creationId xmlns:a16="http://schemas.microsoft.com/office/drawing/2014/main" id="{D0E05634-5C8D-89A0-01FD-AE0B0352C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878"/>
            <a:ext cx="10346499" cy="6897666"/>
          </a:xfrm>
          <a:prstGeom prst="rect">
            <a:avLst/>
          </a:prstGeom>
        </p:spPr>
      </p:pic>
      <p:sp>
        <p:nvSpPr>
          <p:cNvPr id="6" name="Flowchart: Manual Input 5">
            <a:extLst>
              <a:ext uri="{FF2B5EF4-FFF2-40B4-BE49-F238E27FC236}">
                <a16:creationId xmlns:a16="http://schemas.microsoft.com/office/drawing/2014/main" id="{19CC4D51-3478-BCDB-E7FD-3878B73822D4}"/>
              </a:ext>
            </a:extLst>
          </p:cNvPr>
          <p:cNvSpPr/>
          <p:nvPr userDrawn="1"/>
        </p:nvSpPr>
        <p:spPr>
          <a:xfrm rot="16200000">
            <a:off x="5885145" y="569933"/>
            <a:ext cx="6897666" cy="5716044"/>
          </a:xfrm>
          <a:prstGeom prst="flowChartManualInp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8" name="Picture 17" descr="A line art of different types of electrical devices&#10;&#10;Description automatically generated with medium confidence">
            <a:extLst>
              <a:ext uri="{FF2B5EF4-FFF2-40B4-BE49-F238E27FC236}">
                <a16:creationId xmlns:a16="http://schemas.microsoft.com/office/drawing/2014/main" id="{FACB1E60-BB22-9658-0DEB-F4CB1C50BC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9185" y="2023600"/>
            <a:ext cx="3677955" cy="2451970"/>
          </a:xfrm>
          <a:prstGeom prst="rect">
            <a:avLst/>
          </a:prstGeom>
        </p:spPr>
      </p:pic>
      <p:pic>
        <p:nvPicPr>
          <p:cNvPr id="20" name="Picture 19" descr="A green and black background&#10;&#10;Description automatically generated with medium confidence">
            <a:extLst>
              <a:ext uri="{FF2B5EF4-FFF2-40B4-BE49-F238E27FC236}">
                <a16:creationId xmlns:a16="http://schemas.microsoft.com/office/drawing/2014/main" id="{2EE11FA2-3870-D654-F160-8B32C0C80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9004" y="836759"/>
            <a:ext cx="3578136" cy="1168053"/>
          </a:xfrm>
          <a:prstGeom prst="rect">
            <a:avLst/>
          </a:prstGeom>
        </p:spPr>
      </p:pic>
    </p:spTree>
    <p:extLst>
      <p:ext uri="{BB962C8B-B14F-4D97-AF65-F5344CB8AC3E}">
        <p14:creationId xmlns:p14="http://schemas.microsoft.com/office/powerpoint/2010/main" val="992503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96" indent="0">
              <a:buNone/>
              <a:defRPr sz="2000">
                <a:solidFill>
                  <a:schemeClr val="tx1">
                    <a:tint val="75000"/>
                  </a:schemeClr>
                </a:solidFill>
              </a:defRPr>
            </a:lvl2pPr>
            <a:lvl3pPr marL="914393" indent="0">
              <a:buNone/>
              <a:defRPr sz="1800">
                <a:solidFill>
                  <a:schemeClr val="tx1">
                    <a:tint val="75000"/>
                  </a:schemeClr>
                </a:solidFill>
              </a:defRPr>
            </a:lvl3pPr>
            <a:lvl4pPr marL="1371589" indent="0">
              <a:buNone/>
              <a:defRPr sz="1600">
                <a:solidFill>
                  <a:schemeClr val="tx1">
                    <a:tint val="75000"/>
                  </a:schemeClr>
                </a:solidFill>
              </a:defRPr>
            </a:lvl4pPr>
            <a:lvl5pPr marL="1828786" indent="0">
              <a:buNone/>
              <a:defRPr sz="1600">
                <a:solidFill>
                  <a:schemeClr val="tx1">
                    <a:tint val="75000"/>
                  </a:schemeClr>
                </a:solidFill>
              </a:defRPr>
            </a:lvl5pPr>
            <a:lvl6pPr marL="2285982" indent="0">
              <a:buNone/>
              <a:defRPr sz="1600">
                <a:solidFill>
                  <a:schemeClr val="tx1">
                    <a:tint val="75000"/>
                  </a:schemeClr>
                </a:solidFill>
              </a:defRPr>
            </a:lvl6pPr>
            <a:lvl7pPr marL="2743178" indent="0">
              <a:buNone/>
              <a:defRPr sz="1600">
                <a:solidFill>
                  <a:schemeClr val="tx1">
                    <a:tint val="75000"/>
                  </a:schemeClr>
                </a:solidFill>
              </a:defRPr>
            </a:lvl7pPr>
            <a:lvl8pPr marL="3200375" indent="0">
              <a:buNone/>
              <a:defRPr sz="1600">
                <a:solidFill>
                  <a:schemeClr val="tx1">
                    <a:tint val="75000"/>
                  </a:schemeClr>
                </a:solidFill>
              </a:defRPr>
            </a:lvl8pPr>
            <a:lvl9pPr marL="365757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18910A-E21B-4EFA-AE9E-C4835C2A6FD7}" type="slidenum">
              <a:rPr lang="en-US" smtClean="0"/>
              <a:t>‹#›</a:t>
            </a:fld>
            <a:endParaRPr lang="en-US" dirty="0"/>
          </a:p>
        </p:txBody>
      </p:sp>
    </p:spTree>
    <p:extLst>
      <p:ext uri="{BB962C8B-B14F-4D97-AF65-F5344CB8AC3E}">
        <p14:creationId xmlns:p14="http://schemas.microsoft.com/office/powerpoint/2010/main" val="1501398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441"/>
            <a:ext cx="10515600" cy="534838"/>
          </a:xfrm>
        </p:spPr>
        <p:txBody>
          <a:bodyPr/>
          <a:lstStyle/>
          <a:p>
            <a:r>
              <a:rPr lang="en-US"/>
              <a:t>Click to edit Master title style</a:t>
            </a:r>
          </a:p>
        </p:txBody>
      </p:sp>
      <p:sp>
        <p:nvSpPr>
          <p:cNvPr id="3" name="Text Placeholder 2"/>
          <p:cNvSpPr>
            <a:spLocks noGrp="1"/>
          </p:cNvSpPr>
          <p:nvPr>
            <p:ph type="body" idx="1"/>
          </p:nvPr>
        </p:nvSpPr>
        <p:spPr>
          <a:xfrm>
            <a:off x="789911" y="1046904"/>
            <a:ext cx="2510240"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89911" y="1680055"/>
            <a:ext cx="2510240"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5670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5670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9CA07EC-2236-41F6-A370-146C6DD75B23}"/>
              </a:ext>
            </a:extLst>
          </p:cNvPr>
          <p:cNvSpPr>
            <a:spLocks noGrp="1"/>
          </p:cNvSpPr>
          <p:nvPr>
            <p:ph type="sldNum" sz="quarter" idx="12"/>
          </p:nvPr>
        </p:nvSpPr>
        <p:spPr>
          <a:xfrm>
            <a:off x="241554" y="6356350"/>
            <a:ext cx="47589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D18910A-E21B-4EFA-AE9E-C4835C2A6FD7}" type="slidenum">
              <a:rPr kumimoji="0" lang="en-US" sz="1200" b="0" i="0" u="none" strike="noStrike" kern="1200" cap="none" spc="0" normalizeH="0" baseline="0" noProof="0" smtClean="0">
                <a:ln>
                  <a:noFill/>
                </a:ln>
                <a:solidFill>
                  <a:srgbClr val="939598"/>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39598"/>
              </a:solidFill>
              <a:effectLst/>
              <a:uLnTx/>
              <a:uFillTx/>
              <a:latin typeface="Calibri" panose="020F0502020204030204"/>
              <a:ea typeface="+mn-ea"/>
              <a:cs typeface="+mn-cs"/>
            </a:endParaRPr>
          </a:p>
        </p:txBody>
      </p:sp>
      <p:sp>
        <p:nvSpPr>
          <p:cNvPr id="8" name="Text Placeholder 4">
            <a:extLst>
              <a:ext uri="{FF2B5EF4-FFF2-40B4-BE49-F238E27FC236}">
                <a16:creationId xmlns:a16="http://schemas.microsoft.com/office/drawing/2014/main" id="{5D131FDC-D07F-4597-ADAD-1414427C2F83}"/>
              </a:ext>
            </a:extLst>
          </p:cNvPr>
          <p:cNvSpPr>
            <a:spLocks noGrp="1"/>
          </p:cNvSpPr>
          <p:nvPr>
            <p:ph type="body" sz="quarter" idx="13"/>
          </p:nvPr>
        </p:nvSpPr>
        <p:spPr>
          <a:xfrm>
            <a:off x="613586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4EC39A33-ED6B-4A93-B2AC-7E9AD8FA3631}"/>
              </a:ext>
            </a:extLst>
          </p:cNvPr>
          <p:cNvSpPr>
            <a:spLocks noGrp="1"/>
          </p:cNvSpPr>
          <p:nvPr>
            <p:ph sz="quarter" idx="14"/>
          </p:nvPr>
        </p:nvSpPr>
        <p:spPr>
          <a:xfrm>
            <a:off x="613586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B5FE5DB-0F9D-41E3-A8DC-26626156028A}"/>
              </a:ext>
            </a:extLst>
          </p:cNvPr>
          <p:cNvSpPr>
            <a:spLocks noGrp="1"/>
          </p:cNvSpPr>
          <p:nvPr>
            <p:ph type="body" sz="quarter" idx="15"/>
          </p:nvPr>
        </p:nvSpPr>
        <p:spPr>
          <a:xfrm>
            <a:off x="881502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E1D5C97E-C1FD-43C2-AB1A-4D1ABAA4B23F}"/>
              </a:ext>
            </a:extLst>
          </p:cNvPr>
          <p:cNvSpPr>
            <a:spLocks noGrp="1"/>
          </p:cNvSpPr>
          <p:nvPr>
            <p:ph sz="quarter" idx="16"/>
          </p:nvPr>
        </p:nvSpPr>
        <p:spPr>
          <a:xfrm>
            <a:off x="881502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99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441"/>
            <a:ext cx="10515600" cy="534838"/>
          </a:xfrm>
        </p:spPr>
        <p:txBody>
          <a:bodyPr/>
          <a:lstStyle/>
          <a:p>
            <a:r>
              <a:rPr lang="en-US"/>
              <a:t>Click to edit Master title style</a:t>
            </a:r>
          </a:p>
        </p:txBody>
      </p:sp>
      <p:sp>
        <p:nvSpPr>
          <p:cNvPr id="3" name="Text Placeholder 2"/>
          <p:cNvSpPr>
            <a:spLocks noGrp="1"/>
          </p:cNvSpPr>
          <p:nvPr>
            <p:ph type="body" idx="1"/>
          </p:nvPr>
        </p:nvSpPr>
        <p:spPr>
          <a:xfrm>
            <a:off x="839789" y="1038591"/>
            <a:ext cx="331293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671742"/>
            <a:ext cx="3312932" cy="4517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09898" y="1038591"/>
            <a:ext cx="3329247"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09898" y="1671742"/>
            <a:ext cx="3329247" cy="4517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D18910A-E21B-4EFA-AE9E-C4835C2A6FD7}" type="slidenum">
              <a:rPr lang="en-US" smtClean="0"/>
              <a:t>‹#›</a:t>
            </a:fld>
            <a:endParaRPr lang="en-US" dirty="0"/>
          </a:p>
        </p:txBody>
      </p:sp>
      <p:sp>
        <p:nvSpPr>
          <p:cNvPr id="11" name="Text Placeholder 4">
            <a:extLst>
              <a:ext uri="{FF2B5EF4-FFF2-40B4-BE49-F238E27FC236}">
                <a16:creationId xmlns:a16="http://schemas.microsoft.com/office/drawing/2014/main" id="{26EB7DEF-EACB-4ECC-9F43-545AEFC25051}"/>
              </a:ext>
            </a:extLst>
          </p:cNvPr>
          <p:cNvSpPr>
            <a:spLocks noGrp="1"/>
          </p:cNvSpPr>
          <p:nvPr>
            <p:ph type="body" sz="quarter" idx="13"/>
          </p:nvPr>
        </p:nvSpPr>
        <p:spPr>
          <a:xfrm>
            <a:off x="7928955" y="1038591"/>
            <a:ext cx="3329247"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049A976D-FD89-4E53-B2C2-206211F39A8D}"/>
              </a:ext>
            </a:extLst>
          </p:cNvPr>
          <p:cNvSpPr>
            <a:spLocks noGrp="1"/>
          </p:cNvSpPr>
          <p:nvPr>
            <p:ph sz="quarter" idx="14"/>
          </p:nvPr>
        </p:nvSpPr>
        <p:spPr>
          <a:xfrm>
            <a:off x="7928955" y="1671742"/>
            <a:ext cx="3329247" cy="4517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07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0269" y="1050399"/>
            <a:ext cx="5835121" cy="4810655"/>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1058338"/>
            <a:ext cx="4578879" cy="4810655"/>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1400"/>
            </a:lvl2pPr>
            <a:lvl3pPr marL="11430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000"/>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endParaRPr kumimoji="0" lang="en-US" sz="1000" b="0" i="0" u="none" strike="noStrike" kern="1200" cap="none" spc="0" normalizeH="0" baseline="0" noProof="0">
              <a:ln>
                <a:noFill/>
              </a:ln>
              <a:solidFill>
                <a:prstClr val="black"/>
              </a:solidFill>
              <a:effectLst/>
              <a:uLnTx/>
              <a:uFillTx/>
              <a:latin typeface="+mn-lt"/>
              <a:ea typeface="+mn-ea"/>
              <a:cs typeface="+mn-cs"/>
            </a:endParaRPr>
          </a:p>
        </p:txBody>
      </p:sp>
      <p:sp>
        <p:nvSpPr>
          <p:cNvPr id="8" name="Title 1">
            <a:extLst>
              <a:ext uri="{FF2B5EF4-FFF2-40B4-BE49-F238E27FC236}">
                <a16:creationId xmlns:a16="http://schemas.microsoft.com/office/drawing/2014/main" id="{44DB6EEC-C17D-42D3-8E58-B04FC78010DD}"/>
              </a:ext>
            </a:extLst>
          </p:cNvPr>
          <p:cNvSpPr>
            <a:spLocks noGrp="1"/>
          </p:cNvSpPr>
          <p:nvPr>
            <p:ph type="title"/>
          </p:nvPr>
        </p:nvSpPr>
        <p:spPr>
          <a:xfrm>
            <a:off x="838200" y="365127"/>
            <a:ext cx="10515600" cy="579436"/>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0A0A10D8-C0D2-4E87-9497-3A0BF79FA665}"/>
              </a:ext>
            </a:extLst>
          </p:cNvPr>
          <p:cNvSpPr>
            <a:spLocks noGrp="1"/>
          </p:cNvSpPr>
          <p:nvPr>
            <p:ph type="sldNum" sz="quarter" idx="12"/>
          </p:nvPr>
        </p:nvSpPr>
        <p:spPr>
          <a:xfrm>
            <a:off x="242269" y="6402556"/>
            <a:ext cx="475898" cy="365125"/>
          </a:xfrm>
          <a:prstGeom prst="rect">
            <a:avLst/>
          </a:prstGeom>
        </p:spPr>
        <p:txBody>
          <a:bodyPr anchor="b"/>
          <a:lstStyle>
            <a:lvl1pPr>
              <a:defRPr sz="1200">
                <a:solidFill>
                  <a:srgbClr val="939598"/>
                </a:solidFill>
              </a:defRPr>
            </a:lvl1pPr>
          </a:lstStyle>
          <a:p>
            <a:fld id="{9D18910A-E21B-4EFA-AE9E-C4835C2A6FD7}" type="slidenum">
              <a:rPr lang="en-US" smtClean="0"/>
              <a:pPr/>
              <a:t>‹#›</a:t>
            </a:fld>
            <a:endParaRPr lang="en-US" dirty="0"/>
          </a:p>
        </p:txBody>
      </p:sp>
    </p:spTree>
    <p:extLst>
      <p:ext uri="{BB962C8B-B14F-4D97-AF65-F5344CB8AC3E}">
        <p14:creationId xmlns:p14="http://schemas.microsoft.com/office/powerpoint/2010/main" val="3226471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034256"/>
            <a:ext cx="10515600" cy="5458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13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061048"/>
            <a:ext cx="5181600"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61048"/>
            <a:ext cx="5181600"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03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59160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046161"/>
            <a:ext cx="51800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439333"/>
            <a:ext cx="5180011"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46161"/>
            <a:ext cx="5183188"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439332"/>
            <a:ext cx="5183188" cy="4937760"/>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2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439333"/>
            <a:ext cx="105156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839789" y="1046165"/>
            <a:ext cx="105140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6072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061048"/>
            <a:ext cx="5652407"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61048"/>
            <a:ext cx="5519057"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981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839789" y="1046165"/>
            <a:ext cx="105140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8B0B7F25-62B4-4F41-9B5C-3FE236996CBB}"/>
              </a:ext>
            </a:extLst>
          </p:cNvPr>
          <p:cNvSpPr>
            <a:spLocks noGrp="1"/>
          </p:cNvSpPr>
          <p:nvPr>
            <p:ph sz="half" idx="2"/>
          </p:nvPr>
        </p:nvSpPr>
        <p:spPr>
          <a:xfrm>
            <a:off x="839788" y="1439334"/>
            <a:ext cx="10512423"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FEE91371-E4EF-47BA-A668-5A997937F56B}"/>
              </a:ext>
            </a:extLst>
          </p:cNvPr>
          <p:cNvSpPr>
            <a:spLocks noGrp="1"/>
          </p:cNvSpPr>
          <p:nvPr>
            <p:ph type="body" idx="14"/>
          </p:nvPr>
        </p:nvSpPr>
        <p:spPr>
          <a:xfrm>
            <a:off x="836612" y="3690669"/>
            <a:ext cx="515778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1CC6CE16-F566-42E0-87AA-EC2C60CC3BF5}"/>
              </a:ext>
            </a:extLst>
          </p:cNvPr>
          <p:cNvSpPr>
            <a:spLocks noGrp="1"/>
          </p:cNvSpPr>
          <p:nvPr>
            <p:ph sz="half" idx="15"/>
          </p:nvPr>
        </p:nvSpPr>
        <p:spPr>
          <a:xfrm>
            <a:off x="836612" y="4083844"/>
            <a:ext cx="5157787"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E13321CB-45AA-4754-84DC-9AFAE2077748}"/>
              </a:ext>
            </a:extLst>
          </p:cNvPr>
          <p:cNvSpPr>
            <a:spLocks noGrp="1"/>
          </p:cNvSpPr>
          <p:nvPr>
            <p:ph type="body" idx="16"/>
          </p:nvPr>
        </p:nvSpPr>
        <p:spPr>
          <a:xfrm>
            <a:off x="6096000" y="3690669"/>
            <a:ext cx="52562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BB8DD912-DE6B-43C1-8592-C1079D226A01}"/>
              </a:ext>
            </a:extLst>
          </p:cNvPr>
          <p:cNvSpPr>
            <a:spLocks noGrp="1"/>
          </p:cNvSpPr>
          <p:nvPr>
            <p:ph sz="half" idx="17"/>
          </p:nvPr>
        </p:nvSpPr>
        <p:spPr>
          <a:xfrm>
            <a:off x="6096000" y="4083844"/>
            <a:ext cx="5256211"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9984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0269" y="1050398"/>
            <a:ext cx="5835121" cy="5434536"/>
          </a:xfrm>
        </p:spPr>
        <p:txBody>
          <a:bodyPr/>
          <a:lstStyle>
            <a:lvl1pPr>
              <a:defRPr sz="1800"/>
            </a:lvl1pPr>
            <a:lvl2pPr>
              <a:defRPr sz="1600"/>
            </a:lvl2pPr>
            <a:lvl3pPr>
              <a:defRPr sz="1400"/>
            </a:lvl3pPr>
            <a:lvl4pPr>
              <a:defRPr sz="1200"/>
            </a:lvl4pPr>
            <a:lvl5pPr>
              <a:defRPr sz="1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1058337"/>
            <a:ext cx="4578879" cy="5434536"/>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1400"/>
            </a:lvl2pPr>
            <a:lvl3pPr marL="11430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a:lvl3pPr>
            <a:lvl4pPr marL="1600200" marR="0"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000"/>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Fifth level</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Title 1">
            <a:extLst>
              <a:ext uri="{FF2B5EF4-FFF2-40B4-BE49-F238E27FC236}">
                <a16:creationId xmlns:a16="http://schemas.microsoft.com/office/drawing/2014/main" id="{44DB6EEC-C17D-42D3-8E58-B04FC78010DD}"/>
              </a:ext>
            </a:extLst>
          </p:cNvPr>
          <p:cNvSpPr>
            <a:spLocks noGrp="1"/>
          </p:cNvSpPr>
          <p:nvPr>
            <p:ph type="title"/>
          </p:nvPr>
        </p:nvSpPr>
        <p:spPr>
          <a:xfrm>
            <a:off x="838200" y="365127"/>
            <a:ext cx="10515600" cy="579436"/>
          </a:xfrm>
        </p:spPr>
        <p:txBody>
          <a:bodyPr/>
          <a:lstStyle/>
          <a:p>
            <a:r>
              <a:rPr lang="en-US"/>
              <a:t>Click to edit Master title style</a:t>
            </a:r>
            <a:endParaRPr lang="en-US" dirty="0"/>
          </a:p>
        </p:txBody>
      </p:sp>
    </p:spTree>
    <p:extLst>
      <p:ext uri="{BB962C8B-B14F-4D97-AF65-F5344CB8AC3E}">
        <p14:creationId xmlns:p14="http://schemas.microsoft.com/office/powerpoint/2010/main" val="183259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591607"/>
          </a:xfrm>
        </p:spPr>
        <p:txBody>
          <a:bodyPr/>
          <a:lstStyle/>
          <a:p>
            <a:r>
              <a:rPr lang="en-US"/>
              <a:t>Click to edit Master title style</a:t>
            </a:r>
            <a:endParaRPr lang="en-US" dirty="0"/>
          </a:p>
        </p:txBody>
      </p:sp>
    </p:spTree>
    <p:extLst>
      <p:ext uri="{BB962C8B-B14F-4D97-AF65-F5344CB8AC3E}">
        <p14:creationId xmlns:p14="http://schemas.microsoft.com/office/powerpoint/2010/main" val="2740213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591607"/>
          </a:xfrm>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5704114" y="1046161"/>
            <a:ext cx="3381698"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704114" y="1439334"/>
            <a:ext cx="3381699" cy="4780312"/>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2D206FA-1B6B-494E-BCB2-01BA551CAB17}"/>
              </a:ext>
            </a:extLst>
          </p:cNvPr>
          <p:cNvSpPr>
            <a:spLocks noGrp="1"/>
          </p:cNvSpPr>
          <p:nvPr>
            <p:ph type="body" idx="13"/>
          </p:nvPr>
        </p:nvSpPr>
        <p:spPr>
          <a:xfrm>
            <a:off x="836613" y="3690669"/>
            <a:ext cx="4866128"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8C6D77E9-422E-4E62-B350-2EB9AC486616}"/>
              </a:ext>
            </a:extLst>
          </p:cNvPr>
          <p:cNvSpPr>
            <a:spLocks noGrp="1"/>
          </p:cNvSpPr>
          <p:nvPr>
            <p:ph sz="half" idx="14"/>
          </p:nvPr>
        </p:nvSpPr>
        <p:spPr>
          <a:xfrm>
            <a:off x="836613" y="4083843"/>
            <a:ext cx="4866128"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8BA496E6-51CD-4B3D-849B-151C96D2DDC1}"/>
              </a:ext>
            </a:extLst>
          </p:cNvPr>
          <p:cNvSpPr>
            <a:spLocks noGrp="1"/>
          </p:cNvSpPr>
          <p:nvPr>
            <p:ph type="body" sz="quarter" idx="17"/>
          </p:nvPr>
        </p:nvSpPr>
        <p:spPr>
          <a:xfrm>
            <a:off x="9085811" y="3333994"/>
            <a:ext cx="310618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1EB3DF3B-AEF6-4E3D-8E9D-173F14300AD3}"/>
              </a:ext>
            </a:extLst>
          </p:cNvPr>
          <p:cNvSpPr>
            <a:spLocks noGrp="1"/>
          </p:cNvSpPr>
          <p:nvPr>
            <p:ph type="body" sz="quarter" idx="21"/>
          </p:nvPr>
        </p:nvSpPr>
        <p:spPr>
          <a:xfrm>
            <a:off x="9085811" y="1040297"/>
            <a:ext cx="302306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2E61BDD-4BAE-4D42-BACB-6497A41A4B1F}"/>
              </a:ext>
            </a:extLst>
          </p:cNvPr>
          <p:cNvSpPr>
            <a:spLocks noGrp="1"/>
          </p:cNvSpPr>
          <p:nvPr>
            <p:ph sz="quarter" idx="24"/>
          </p:nvPr>
        </p:nvSpPr>
        <p:spPr>
          <a:xfrm>
            <a:off x="9127375" y="1445198"/>
            <a:ext cx="3023060" cy="1894660"/>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839789" y="1046161"/>
            <a:ext cx="4822760"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439334"/>
            <a:ext cx="4822760"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F20A2383-42E9-43C7-BD46-65FF84909A83}"/>
              </a:ext>
            </a:extLst>
          </p:cNvPr>
          <p:cNvSpPr>
            <a:spLocks noGrp="1"/>
          </p:cNvSpPr>
          <p:nvPr>
            <p:ph sz="quarter" idx="25"/>
          </p:nvPr>
        </p:nvSpPr>
        <p:spPr>
          <a:xfrm>
            <a:off x="9127376" y="3923043"/>
            <a:ext cx="3023060" cy="1894660"/>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a:extLst>
              <a:ext uri="{FF2B5EF4-FFF2-40B4-BE49-F238E27FC236}">
                <a16:creationId xmlns:a16="http://schemas.microsoft.com/office/drawing/2014/main" id="{A57AC257-F0DD-48EF-8D5D-419E6F3AC591}"/>
              </a:ext>
            </a:extLst>
          </p:cNvPr>
          <p:cNvSpPr>
            <a:spLocks noGrp="1"/>
          </p:cNvSpPr>
          <p:nvPr>
            <p:ph sz="quarter" idx="22" hasCustomPrompt="1"/>
          </p:nvPr>
        </p:nvSpPr>
        <p:spPr>
          <a:xfrm>
            <a:off x="836613" y="6484560"/>
            <a:ext cx="784370" cy="287255"/>
          </a:xfrm>
        </p:spPr>
        <p:txBody>
          <a:bodyPr numCol="1"/>
          <a:lstStyle>
            <a:lvl1pPr>
              <a:buFont typeface="Arial" panose="020B0604020202020204" pitchFamily="34" charset="0"/>
              <a:buNone/>
              <a:defRPr sz="1000"/>
            </a:lvl1pPr>
          </a:lstStyle>
          <a:p>
            <a:pPr lvl="0"/>
            <a:r>
              <a:rPr lang="en-US" dirty="0"/>
              <a:t>Spec Sheet: </a:t>
            </a:r>
          </a:p>
        </p:txBody>
      </p:sp>
      <p:sp>
        <p:nvSpPr>
          <p:cNvPr id="22" name="Content Placeholder 5">
            <a:extLst>
              <a:ext uri="{FF2B5EF4-FFF2-40B4-BE49-F238E27FC236}">
                <a16:creationId xmlns:a16="http://schemas.microsoft.com/office/drawing/2014/main" id="{92300DDD-D23B-4FA4-BB86-1A781363E850}"/>
              </a:ext>
            </a:extLst>
          </p:cNvPr>
          <p:cNvSpPr>
            <a:spLocks noGrp="1"/>
          </p:cNvSpPr>
          <p:nvPr>
            <p:ph sz="quarter" idx="23"/>
          </p:nvPr>
        </p:nvSpPr>
        <p:spPr>
          <a:xfrm>
            <a:off x="1549403" y="6485699"/>
            <a:ext cx="8367680" cy="239786"/>
          </a:xfrm>
        </p:spPr>
        <p:txBody>
          <a:bodyPr numCol="1"/>
          <a:lstStyle>
            <a:lvl1pPr>
              <a:buFont typeface="Arial" panose="020B0604020202020204" pitchFamily="34" charset="0"/>
              <a:buNone/>
              <a:defRPr sz="1000"/>
            </a:lvl1pPr>
          </a:lstStyle>
          <a:p>
            <a:pPr lvl="0"/>
            <a:r>
              <a:rPr lang="en-US"/>
              <a:t>Click to edit Master text styles</a:t>
            </a:r>
          </a:p>
        </p:txBody>
      </p:sp>
    </p:spTree>
    <p:extLst>
      <p:ext uri="{BB962C8B-B14F-4D97-AF65-F5344CB8AC3E}">
        <p14:creationId xmlns:p14="http://schemas.microsoft.com/office/powerpoint/2010/main" val="2087431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59160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046161"/>
            <a:ext cx="51800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439334"/>
            <a:ext cx="5180011"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046161"/>
            <a:ext cx="5183188"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439333"/>
            <a:ext cx="5183188" cy="2135803"/>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2D206FA-1B6B-494E-BCB2-01BA551CAB17}"/>
              </a:ext>
            </a:extLst>
          </p:cNvPr>
          <p:cNvSpPr>
            <a:spLocks noGrp="1"/>
          </p:cNvSpPr>
          <p:nvPr>
            <p:ph type="body" idx="13"/>
          </p:nvPr>
        </p:nvSpPr>
        <p:spPr>
          <a:xfrm>
            <a:off x="836612" y="3690669"/>
            <a:ext cx="515778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8C6D77E9-422E-4E62-B350-2EB9AC486616}"/>
              </a:ext>
            </a:extLst>
          </p:cNvPr>
          <p:cNvSpPr>
            <a:spLocks noGrp="1"/>
          </p:cNvSpPr>
          <p:nvPr>
            <p:ph sz="half" idx="14"/>
          </p:nvPr>
        </p:nvSpPr>
        <p:spPr>
          <a:xfrm>
            <a:off x="836612" y="4083843"/>
            <a:ext cx="5157787" cy="235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B8136D60-A048-428D-B5F0-63A01D542A2A}"/>
              </a:ext>
            </a:extLst>
          </p:cNvPr>
          <p:cNvSpPr>
            <a:spLocks noGrp="1"/>
          </p:cNvSpPr>
          <p:nvPr>
            <p:ph type="body" idx="24"/>
          </p:nvPr>
        </p:nvSpPr>
        <p:spPr>
          <a:xfrm>
            <a:off x="6172200" y="3681080"/>
            <a:ext cx="5183188"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9C3A370-167A-4EC1-8B78-8D36791ADE03}"/>
              </a:ext>
            </a:extLst>
          </p:cNvPr>
          <p:cNvSpPr>
            <a:spLocks noGrp="1"/>
          </p:cNvSpPr>
          <p:nvPr>
            <p:ph sz="half" idx="25"/>
          </p:nvPr>
        </p:nvSpPr>
        <p:spPr>
          <a:xfrm>
            <a:off x="6172200" y="4074254"/>
            <a:ext cx="5183188" cy="235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a:extLst>
              <a:ext uri="{FF2B5EF4-FFF2-40B4-BE49-F238E27FC236}">
                <a16:creationId xmlns:a16="http://schemas.microsoft.com/office/drawing/2014/main" id="{69508C18-2D0E-4868-BA66-334598320111}"/>
              </a:ext>
            </a:extLst>
          </p:cNvPr>
          <p:cNvSpPr>
            <a:spLocks noGrp="1"/>
          </p:cNvSpPr>
          <p:nvPr>
            <p:ph sz="quarter" idx="22" hasCustomPrompt="1"/>
          </p:nvPr>
        </p:nvSpPr>
        <p:spPr>
          <a:xfrm>
            <a:off x="836613" y="6484560"/>
            <a:ext cx="784370" cy="287255"/>
          </a:xfrm>
        </p:spPr>
        <p:txBody>
          <a:bodyPr numCol="1"/>
          <a:lstStyle>
            <a:lvl1pPr>
              <a:buFont typeface="Arial" panose="020B0604020202020204" pitchFamily="34" charset="0"/>
              <a:buNone/>
              <a:defRPr sz="1000"/>
            </a:lvl1pPr>
          </a:lstStyle>
          <a:p>
            <a:pPr lvl="0"/>
            <a:r>
              <a:rPr lang="en-US" dirty="0"/>
              <a:t>Spec Sheet: </a:t>
            </a:r>
          </a:p>
        </p:txBody>
      </p:sp>
      <p:sp>
        <p:nvSpPr>
          <p:cNvPr id="17" name="Content Placeholder 5">
            <a:extLst>
              <a:ext uri="{FF2B5EF4-FFF2-40B4-BE49-F238E27FC236}">
                <a16:creationId xmlns:a16="http://schemas.microsoft.com/office/drawing/2014/main" id="{44B77A60-EA9E-4F9B-AB37-8933811C545C}"/>
              </a:ext>
            </a:extLst>
          </p:cNvPr>
          <p:cNvSpPr>
            <a:spLocks noGrp="1"/>
          </p:cNvSpPr>
          <p:nvPr>
            <p:ph sz="quarter" idx="23"/>
          </p:nvPr>
        </p:nvSpPr>
        <p:spPr>
          <a:xfrm>
            <a:off x="1549403" y="6485699"/>
            <a:ext cx="8367680" cy="239786"/>
          </a:xfrm>
        </p:spPr>
        <p:txBody>
          <a:bodyPr numCol="1"/>
          <a:lstStyle>
            <a:lvl1pPr>
              <a:buFont typeface="Arial" panose="020B0604020202020204" pitchFamily="34" charset="0"/>
              <a:buNone/>
              <a:defRPr sz="1000"/>
            </a:lvl1pPr>
          </a:lstStyle>
          <a:p>
            <a:pPr lvl="0"/>
            <a:r>
              <a:rPr lang="en-US"/>
              <a:t>Click to edit Master text styles</a:t>
            </a:r>
          </a:p>
        </p:txBody>
      </p:sp>
    </p:spTree>
    <p:extLst>
      <p:ext uri="{BB962C8B-B14F-4D97-AF65-F5344CB8AC3E}">
        <p14:creationId xmlns:p14="http://schemas.microsoft.com/office/powerpoint/2010/main" val="3601292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3" name="Picture 12" descr="A building with a sign on the front&#10;&#10;Description automatically generated with low confidence">
            <a:extLst>
              <a:ext uri="{FF2B5EF4-FFF2-40B4-BE49-F238E27FC236}">
                <a16:creationId xmlns:a16="http://schemas.microsoft.com/office/drawing/2014/main" id="{36AC2CB4-8ADC-4608-A5E0-ED81B81A8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 y="-60960"/>
            <a:ext cx="9255760" cy="6941820"/>
          </a:xfrm>
          <a:prstGeom prst="rect">
            <a:avLst/>
          </a:prstGeom>
        </p:spPr>
      </p:pic>
      <p:sp>
        <p:nvSpPr>
          <p:cNvPr id="2" name="Rectangle 1">
            <a:extLst>
              <a:ext uri="{FF2B5EF4-FFF2-40B4-BE49-F238E27FC236}">
                <a16:creationId xmlns:a16="http://schemas.microsoft.com/office/drawing/2014/main" id="{1013B51C-5220-4550-8897-4805B7951608}"/>
              </a:ext>
            </a:extLst>
          </p:cNvPr>
          <p:cNvSpPr/>
          <p:nvPr userDrawn="1"/>
        </p:nvSpPr>
        <p:spPr>
          <a:xfrm>
            <a:off x="8761615" y="-60960"/>
            <a:ext cx="3499658" cy="694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6449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839789" y="1046165"/>
            <a:ext cx="105140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8B0B7F25-62B4-4F41-9B5C-3FE236996CBB}"/>
              </a:ext>
            </a:extLst>
          </p:cNvPr>
          <p:cNvSpPr>
            <a:spLocks noGrp="1"/>
          </p:cNvSpPr>
          <p:nvPr>
            <p:ph sz="half" idx="2"/>
          </p:nvPr>
        </p:nvSpPr>
        <p:spPr>
          <a:xfrm>
            <a:off x="839788" y="1439334"/>
            <a:ext cx="10512423" cy="21358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FEE91371-E4EF-47BA-A668-5A997937F56B}"/>
              </a:ext>
            </a:extLst>
          </p:cNvPr>
          <p:cNvSpPr>
            <a:spLocks noGrp="1"/>
          </p:cNvSpPr>
          <p:nvPr>
            <p:ph type="body" idx="14"/>
          </p:nvPr>
        </p:nvSpPr>
        <p:spPr>
          <a:xfrm>
            <a:off x="836612" y="3690669"/>
            <a:ext cx="515778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1CC6CE16-F566-42E0-87AA-EC2C60CC3BF5}"/>
              </a:ext>
            </a:extLst>
          </p:cNvPr>
          <p:cNvSpPr>
            <a:spLocks noGrp="1"/>
          </p:cNvSpPr>
          <p:nvPr>
            <p:ph sz="half" idx="15"/>
          </p:nvPr>
        </p:nvSpPr>
        <p:spPr>
          <a:xfrm>
            <a:off x="836612" y="4083844"/>
            <a:ext cx="5157787" cy="18514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a:extLst>
              <a:ext uri="{FF2B5EF4-FFF2-40B4-BE49-F238E27FC236}">
                <a16:creationId xmlns:a16="http://schemas.microsoft.com/office/drawing/2014/main" id="{E13321CB-45AA-4754-84DC-9AFAE2077748}"/>
              </a:ext>
            </a:extLst>
          </p:cNvPr>
          <p:cNvSpPr>
            <a:spLocks noGrp="1"/>
          </p:cNvSpPr>
          <p:nvPr>
            <p:ph type="body" idx="16"/>
          </p:nvPr>
        </p:nvSpPr>
        <p:spPr>
          <a:xfrm>
            <a:off x="6096000" y="3690669"/>
            <a:ext cx="5256211"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BB8DD912-DE6B-43C1-8592-C1079D226A01}"/>
              </a:ext>
            </a:extLst>
          </p:cNvPr>
          <p:cNvSpPr>
            <a:spLocks noGrp="1"/>
          </p:cNvSpPr>
          <p:nvPr>
            <p:ph sz="half" idx="17"/>
          </p:nvPr>
        </p:nvSpPr>
        <p:spPr>
          <a:xfrm>
            <a:off x="6096000" y="4083844"/>
            <a:ext cx="5256211" cy="18514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EB18831D-21B6-4216-A8D9-45DDF4DC9D3B}"/>
              </a:ext>
            </a:extLst>
          </p:cNvPr>
          <p:cNvSpPr>
            <a:spLocks noGrp="1"/>
          </p:cNvSpPr>
          <p:nvPr>
            <p:ph type="sldNum" sz="quarter" idx="12"/>
          </p:nvPr>
        </p:nvSpPr>
        <p:spPr>
          <a:xfrm>
            <a:off x="242269" y="6402556"/>
            <a:ext cx="475898" cy="365125"/>
          </a:xfrm>
          <a:prstGeom prst="rect">
            <a:avLst/>
          </a:prstGeom>
        </p:spPr>
        <p:txBody>
          <a:bodyPr anchor="b"/>
          <a:lstStyle>
            <a:lvl1pPr>
              <a:defRPr sz="1200">
                <a:solidFill>
                  <a:srgbClr val="939598"/>
                </a:solidFill>
              </a:defRPr>
            </a:lvl1pPr>
          </a:lstStyle>
          <a:p>
            <a:fld id="{9D18910A-E21B-4EFA-AE9E-C4835C2A6FD7}" type="slidenum">
              <a:rPr lang="en-US" smtClean="0"/>
              <a:pPr/>
              <a:t>‹#›</a:t>
            </a:fld>
            <a:endParaRPr lang="en-US" dirty="0"/>
          </a:p>
        </p:txBody>
      </p:sp>
    </p:spTree>
    <p:extLst>
      <p:ext uri="{BB962C8B-B14F-4D97-AF65-F5344CB8AC3E}">
        <p14:creationId xmlns:p14="http://schemas.microsoft.com/office/powerpoint/2010/main" val="349571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0653" y="365127"/>
            <a:ext cx="10864735" cy="591607"/>
          </a:xfrm>
        </p:spPr>
        <p:txBody>
          <a:bodyPr/>
          <a:lstStyle/>
          <a:p>
            <a:r>
              <a:rPr lang="en-US" dirty="0"/>
              <a:t>Click to edit Master title style</a:t>
            </a:r>
          </a:p>
        </p:txBody>
      </p:sp>
      <p:sp>
        <p:nvSpPr>
          <p:cNvPr id="3" name="Text Placeholder 2"/>
          <p:cNvSpPr>
            <a:spLocks noGrp="1"/>
          </p:cNvSpPr>
          <p:nvPr>
            <p:ph type="body" idx="1"/>
          </p:nvPr>
        </p:nvSpPr>
        <p:spPr>
          <a:xfrm>
            <a:off x="490653" y="1046161"/>
            <a:ext cx="216941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0653" y="1439334"/>
            <a:ext cx="2169419" cy="45626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46831566-FC46-45B6-8C1F-AC662C90BAF0}"/>
              </a:ext>
            </a:extLst>
          </p:cNvPr>
          <p:cNvSpPr>
            <a:spLocks noGrp="1"/>
          </p:cNvSpPr>
          <p:nvPr>
            <p:ph type="sldNum" sz="quarter" idx="12"/>
          </p:nvPr>
        </p:nvSpPr>
        <p:spPr>
          <a:xfrm>
            <a:off x="242269" y="6402556"/>
            <a:ext cx="475898" cy="365125"/>
          </a:xfrm>
          <a:prstGeom prst="rect">
            <a:avLst/>
          </a:prstGeom>
        </p:spPr>
        <p:txBody>
          <a:bodyPr anchor="b"/>
          <a:lstStyle>
            <a:lvl1pPr>
              <a:defRPr sz="1200">
                <a:solidFill>
                  <a:srgbClr val="939598"/>
                </a:solidFill>
              </a:defRPr>
            </a:lvl1pPr>
          </a:lstStyle>
          <a:p>
            <a:fld id="{9D18910A-E21B-4EFA-AE9E-C4835C2A6FD7}" type="slidenum">
              <a:rPr lang="en-US" smtClean="0"/>
              <a:pPr/>
              <a:t>‹#›</a:t>
            </a:fld>
            <a:endParaRPr lang="en-US" dirty="0"/>
          </a:p>
        </p:txBody>
      </p:sp>
      <p:sp>
        <p:nvSpPr>
          <p:cNvPr id="14" name="Content Placeholder 5">
            <a:extLst>
              <a:ext uri="{FF2B5EF4-FFF2-40B4-BE49-F238E27FC236}">
                <a16:creationId xmlns:a16="http://schemas.microsoft.com/office/drawing/2014/main" id="{69508C18-2D0E-4868-BA66-334598320111}"/>
              </a:ext>
            </a:extLst>
          </p:cNvPr>
          <p:cNvSpPr>
            <a:spLocks noGrp="1"/>
          </p:cNvSpPr>
          <p:nvPr>
            <p:ph sz="quarter" idx="22" hasCustomPrompt="1"/>
          </p:nvPr>
        </p:nvSpPr>
        <p:spPr>
          <a:xfrm>
            <a:off x="836613" y="6484560"/>
            <a:ext cx="784370" cy="287255"/>
          </a:xfrm>
        </p:spPr>
        <p:txBody>
          <a:bodyPr numCol="1"/>
          <a:lstStyle>
            <a:lvl1pPr>
              <a:buFont typeface="Arial" panose="020B0604020202020204" pitchFamily="34" charset="0"/>
              <a:buNone/>
              <a:defRPr sz="1000"/>
            </a:lvl1pPr>
          </a:lstStyle>
          <a:p>
            <a:pPr lvl="0"/>
            <a:r>
              <a:rPr lang="en-US" dirty="0"/>
              <a:t>Spec Sheet: </a:t>
            </a:r>
          </a:p>
        </p:txBody>
      </p:sp>
      <p:sp>
        <p:nvSpPr>
          <p:cNvPr id="17" name="Content Placeholder 5">
            <a:extLst>
              <a:ext uri="{FF2B5EF4-FFF2-40B4-BE49-F238E27FC236}">
                <a16:creationId xmlns:a16="http://schemas.microsoft.com/office/drawing/2014/main" id="{44B77A60-EA9E-4F9B-AB37-8933811C545C}"/>
              </a:ext>
            </a:extLst>
          </p:cNvPr>
          <p:cNvSpPr>
            <a:spLocks noGrp="1"/>
          </p:cNvSpPr>
          <p:nvPr>
            <p:ph sz="quarter" idx="23"/>
          </p:nvPr>
        </p:nvSpPr>
        <p:spPr>
          <a:xfrm>
            <a:off x="1549403" y="6485699"/>
            <a:ext cx="8367680" cy="239786"/>
          </a:xfrm>
        </p:spPr>
        <p:txBody>
          <a:bodyPr numCol="1"/>
          <a:lstStyle>
            <a:lvl1pPr>
              <a:buFont typeface="Arial" panose="020B0604020202020204" pitchFamily="34" charset="0"/>
              <a:buNone/>
              <a:defRPr sz="1000"/>
            </a:lvl1pPr>
          </a:lstStyle>
          <a:p>
            <a:pPr lvl="0"/>
            <a:r>
              <a:rPr lang="en-US" dirty="0"/>
              <a:t>Click to edit Master text styles</a:t>
            </a:r>
          </a:p>
        </p:txBody>
      </p:sp>
      <p:sp>
        <p:nvSpPr>
          <p:cNvPr id="16" name="Text Placeholder 2">
            <a:extLst>
              <a:ext uri="{FF2B5EF4-FFF2-40B4-BE49-F238E27FC236}">
                <a16:creationId xmlns:a16="http://schemas.microsoft.com/office/drawing/2014/main" id="{840F1F6F-310E-4F4A-BB7E-C5634664E3BC}"/>
              </a:ext>
            </a:extLst>
          </p:cNvPr>
          <p:cNvSpPr>
            <a:spLocks noGrp="1"/>
          </p:cNvSpPr>
          <p:nvPr>
            <p:ph type="body" idx="24"/>
          </p:nvPr>
        </p:nvSpPr>
        <p:spPr>
          <a:xfrm>
            <a:off x="2746173" y="1046730"/>
            <a:ext cx="216941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505C4A09-A19E-4BC7-8A6D-1B6D98DA9399}"/>
              </a:ext>
            </a:extLst>
          </p:cNvPr>
          <p:cNvSpPr>
            <a:spLocks noGrp="1"/>
          </p:cNvSpPr>
          <p:nvPr>
            <p:ph sz="half" idx="25"/>
          </p:nvPr>
        </p:nvSpPr>
        <p:spPr>
          <a:xfrm>
            <a:off x="2746173" y="1439903"/>
            <a:ext cx="2169419" cy="45626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AD35631A-FC5D-4AAF-BCA0-AE6EBCE6E90C}"/>
              </a:ext>
            </a:extLst>
          </p:cNvPr>
          <p:cNvSpPr>
            <a:spLocks noGrp="1"/>
          </p:cNvSpPr>
          <p:nvPr>
            <p:ph type="body" idx="26"/>
          </p:nvPr>
        </p:nvSpPr>
        <p:spPr>
          <a:xfrm>
            <a:off x="5001693" y="1046161"/>
            <a:ext cx="216941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a:extLst>
              <a:ext uri="{FF2B5EF4-FFF2-40B4-BE49-F238E27FC236}">
                <a16:creationId xmlns:a16="http://schemas.microsoft.com/office/drawing/2014/main" id="{C90730D3-E635-460E-9A28-358459920807}"/>
              </a:ext>
            </a:extLst>
          </p:cNvPr>
          <p:cNvSpPr>
            <a:spLocks noGrp="1"/>
          </p:cNvSpPr>
          <p:nvPr>
            <p:ph sz="half" idx="27"/>
          </p:nvPr>
        </p:nvSpPr>
        <p:spPr>
          <a:xfrm>
            <a:off x="5001693" y="1439334"/>
            <a:ext cx="2169419" cy="45626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00009AB2-A941-42AE-832D-2FF71E5A4754}"/>
              </a:ext>
            </a:extLst>
          </p:cNvPr>
          <p:cNvSpPr>
            <a:spLocks noGrp="1"/>
          </p:cNvSpPr>
          <p:nvPr>
            <p:ph type="body" idx="28"/>
          </p:nvPr>
        </p:nvSpPr>
        <p:spPr>
          <a:xfrm>
            <a:off x="7257213" y="1046161"/>
            <a:ext cx="216941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D24150B9-A7B3-4362-B342-B9EB401B714D}"/>
              </a:ext>
            </a:extLst>
          </p:cNvPr>
          <p:cNvSpPr>
            <a:spLocks noGrp="1"/>
          </p:cNvSpPr>
          <p:nvPr>
            <p:ph sz="half" idx="29"/>
          </p:nvPr>
        </p:nvSpPr>
        <p:spPr>
          <a:xfrm>
            <a:off x="7257213" y="1439334"/>
            <a:ext cx="2169419" cy="45626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C789200C-6FA5-4F59-837E-66A5ECA24555}"/>
              </a:ext>
            </a:extLst>
          </p:cNvPr>
          <p:cNvSpPr>
            <a:spLocks noGrp="1"/>
          </p:cNvSpPr>
          <p:nvPr>
            <p:ph type="body" idx="30"/>
          </p:nvPr>
        </p:nvSpPr>
        <p:spPr>
          <a:xfrm>
            <a:off x="9512733" y="1046161"/>
            <a:ext cx="2169419"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a:extLst>
              <a:ext uri="{FF2B5EF4-FFF2-40B4-BE49-F238E27FC236}">
                <a16:creationId xmlns:a16="http://schemas.microsoft.com/office/drawing/2014/main" id="{A7B2D4DC-D472-4F10-AA05-F6E7A142D7B3}"/>
              </a:ext>
            </a:extLst>
          </p:cNvPr>
          <p:cNvSpPr>
            <a:spLocks noGrp="1"/>
          </p:cNvSpPr>
          <p:nvPr>
            <p:ph sz="half" idx="31"/>
          </p:nvPr>
        </p:nvSpPr>
        <p:spPr>
          <a:xfrm>
            <a:off x="9512733" y="1439334"/>
            <a:ext cx="2169419" cy="45626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6803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439334"/>
            <a:ext cx="565240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39334"/>
            <a:ext cx="551905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367392" y="1046161"/>
            <a:ext cx="565240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6172200" y="1046161"/>
            <a:ext cx="5519056"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8793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441"/>
            <a:ext cx="10515600" cy="534838"/>
          </a:xfrm>
        </p:spPr>
        <p:txBody>
          <a:bodyPr/>
          <a:lstStyle/>
          <a:p>
            <a:r>
              <a:rPr lang="en-US"/>
              <a:t>Click to edit Master title style</a:t>
            </a:r>
          </a:p>
        </p:txBody>
      </p:sp>
      <p:sp>
        <p:nvSpPr>
          <p:cNvPr id="3" name="Text Placeholder 2"/>
          <p:cNvSpPr>
            <a:spLocks noGrp="1"/>
          </p:cNvSpPr>
          <p:nvPr>
            <p:ph type="body" idx="1"/>
          </p:nvPr>
        </p:nvSpPr>
        <p:spPr>
          <a:xfrm>
            <a:off x="789911" y="1046904"/>
            <a:ext cx="2510240"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89911" y="1680055"/>
            <a:ext cx="2510240"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5670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5670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9CA07EC-2236-41F6-A370-146C6DD75B23}"/>
              </a:ext>
            </a:extLst>
          </p:cNvPr>
          <p:cNvSpPr>
            <a:spLocks noGrp="1"/>
          </p:cNvSpPr>
          <p:nvPr>
            <p:ph type="sldNum" sz="quarter" idx="12"/>
          </p:nvPr>
        </p:nvSpPr>
        <p:spPr>
          <a:xfrm>
            <a:off x="241554" y="6356350"/>
            <a:ext cx="47589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D18910A-E21B-4EFA-AE9E-C4835C2A6FD7}" type="slidenum">
              <a:rPr kumimoji="0" lang="en-US" sz="1200" b="0" i="0" u="none" strike="noStrike" kern="1200" cap="none" spc="0" normalizeH="0" baseline="0" noProof="0" smtClean="0">
                <a:ln>
                  <a:noFill/>
                </a:ln>
                <a:solidFill>
                  <a:srgbClr val="939598"/>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39598"/>
              </a:solidFill>
              <a:effectLst/>
              <a:uLnTx/>
              <a:uFillTx/>
              <a:latin typeface="Calibri" panose="020F0502020204030204"/>
              <a:ea typeface="+mn-ea"/>
              <a:cs typeface="+mn-cs"/>
            </a:endParaRPr>
          </a:p>
        </p:txBody>
      </p:sp>
      <p:sp>
        <p:nvSpPr>
          <p:cNvPr id="8" name="Text Placeholder 4">
            <a:extLst>
              <a:ext uri="{FF2B5EF4-FFF2-40B4-BE49-F238E27FC236}">
                <a16:creationId xmlns:a16="http://schemas.microsoft.com/office/drawing/2014/main" id="{5D131FDC-D07F-4597-ADAD-1414427C2F83}"/>
              </a:ext>
            </a:extLst>
          </p:cNvPr>
          <p:cNvSpPr>
            <a:spLocks noGrp="1"/>
          </p:cNvSpPr>
          <p:nvPr>
            <p:ph type="body" sz="quarter" idx="13"/>
          </p:nvPr>
        </p:nvSpPr>
        <p:spPr>
          <a:xfrm>
            <a:off x="613586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4EC39A33-ED6B-4A93-B2AC-7E9AD8FA3631}"/>
              </a:ext>
            </a:extLst>
          </p:cNvPr>
          <p:cNvSpPr>
            <a:spLocks noGrp="1"/>
          </p:cNvSpPr>
          <p:nvPr>
            <p:ph sz="quarter" idx="14"/>
          </p:nvPr>
        </p:nvSpPr>
        <p:spPr>
          <a:xfrm>
            <a:off x="613586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B5FE5DB-0F9D-41E3-A8DC-26626156028A}"/>
              </a:ext>
            </a:extLst>
          </p:cNvPr>
          <p:cNvSpPr>
            <a:spLocks noGrp="1"/>
          </p:cNvSpPr>
          <p:nvPr>
            <p:ph type="body" sz="quarter" idx="15"/>
          </p:nvPr>
        </p:nvSpPr>
        <p:spPr>
          <a:xfrm>
            <a:off x="881502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E1D5C97E-C1FD-43C2-AB1A-4D1ABAA4B23F}"/>
              </a:ext>
            </a:extLst>
          </p:cNvPr>
          <p:cNvSpPr>
            <a:spLocks noGrp="1"/>
          </p:cNvSpPr>
          <p:nvPr>
            <p:ph sz="quarter" idx="16"/>
          </p:nvPr>
        </p:nvSpPr>
        <p:spPr>
          <a:xfrm>
            <a:off x="881502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73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439334"/>
            <a:ext cx="565240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39334"/>
            <a:ext cx="551905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367392" y="1046161"/>
            <a:ext cx="565240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6172200" y="1046161"/>
            <a:ext cx="5519056"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73294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BD4CBA-8905-4000-68FA-423EDACA0FE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43BFCDBC-31F0-FE61-6181-C47C880961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87F3C0-5E26-D2E9-39D0-A36DF3F96DCD}"/>
              </a:ext>
            </a:extLst>
          </p:cNvPr>
          <p:cNvSpPr>
            <a:spLocks noGrp="1"/>
          </p:cNvSpPr>
          <p:nvPr>
            <p:ph type="sldNum" sz="quarter" idx="12"/>
          </p:nvPr>
        </p:nvSpPr>
        <p:spPr/>
        <p:txBody>
          <a:bodyPr/>
          <a:lstStyle/>
          <a:p>
            <a:fld id="{9B350150-AAE7-4450-A9B5-33AB26AC9F8E}" type="slidenum">
              <a:rPr lang="en-US" smtClean="0"/>
              <a:t>‹#›</a:t>
            </a:fld>
            <a:endParaRPr lang="en-US" dirty="0"/>
          </a:p>
        </p:txBody>
      </p:sp>
    </p:spTree>
    <p:extLst>
      <p:ext uri="{BB962C8B-B14F-4D97-AF65-F5344CB8AC3E}">
        <p14:creationId xmlns:p14="http://schemas.microsoft.com/office/powerpoint/2010/main" val="11749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3200" b="1" kern="1200" dirty="0">
                <a:solidFill>
                  <a:srgbClr val="72BF44"/>
                </a:solidFill>
                <a:latin typeface="+mn-lt"/>
                <a:ea typeface="+mn-ea"/>
                <a:cs typeface="+mn-cs"/>
              </a:defRPr>
            </a:lvl1pPr>
          </a:lstStyle>
          <a:p>
            <a:r>
              <a:rPr lang="en-US" dirty="0"/>
              <a:t>CLICK TO EDIT MASTER TITLE STYLE</a:t>
            </a:r>
          </a:p>
        </p:txBody>
      </p:sp>
      <p:sp>
        <p:nvSpPr>
          <p:cNvPr id="3" name="Content Placeholder 2"/>
          <p:cNvSpPr>
            <a:spLocks noGrp="1"/>
          </p:cNvSpPr>
          <p:nvPr>
            <p:ph idx="1"/>
          </p:nvPr>
        </p:nvSpPr>
        <p:spPr>
          <a:xfrm>
            <a:off x="367393" y="1034256"/>
            <a:ext cx="11323864" cy="5458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9638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061048"/>
            <a:ext cx="5652407"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061048"/>
            <a:ext cx="5519057" cy="54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8996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439334"/>
            <a:ext cx="565240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39334"/>
            <a:ext cx="551905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367392" y="1046161"/>
            <a:ext cx="565240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6172200" y="1046161"/>
            <a:ext cx="5519056"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84917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67393" y="1439333"/>
            <a:ext cx="11323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369053" y="1046165"/>
            <a:ext cx="11322153"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00861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468354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365937" y="1046165"/>
            <a:ext cx="11325574"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8B0B7F25-62B4-4F41-9B5C-3FE236996CBB}"/>
              </a:ext>
            </a:extLst>
          </p:cNvPr>
          <p:cNvSpPr>
            <a:spLocks noGrp="1"/>
          </p:cNvSpPr>
          <p:nvPr>
            <p:ph sz="half" idx="2"/>
          </p:nvPr>
        </p:nvSpPr>
        <p:spPr>
          <a:xfrm>
            <a:off x="366006" y="1439334"/>
            <a:ext cx="11323864"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FEE91371-E4EF-47BA-A668-5A997937F56B}"/>
              </a:ext>
            </a:extLst>
          </p:cNvPr>
          <p:cNvSpPr>
            <a:spLocks noGrp="1"/>
          </p:cNvSpPr>
          <p:nvPr>
            <p:ph type="body" idx="14"/>
          </p:nvPr>
        </p:nvSpPr>
        <p:spPr>
          <a:xfrm>
            <a:off x="365937" y="3690669"/>
            <a:ext cx="5628463"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1CC6CE16-F566-42E0-87AA-EC2C60CC3BF5}"/>
              </a:ext>
            </a:extLst>
          </p:cNvPr>
          <p:cNvSpPr>
            <a:spLocks noGrp="1"/>
          </p:cNvSpPr>
          <p:nvPr>
            <p:ph sz="half" idx="15"/>
          </p:nvPr>
        </p:nvSpPr>
        <p:spPr>
          <a:xfrm>
            <a:off x="365937" y="4083844"/>
            <a:ext cx="5628463"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E13321CB-45AA-4754-84DC-9AFAE2077748}"/>
              </a:ext>
            </a:extLst>
          </p:cNvPr>
          <p:cNvSpPr>
            <a:spLocks noGrp="1"/>
          </p:cNvSpPr>
          <p:nvPr>
            <p:ph type="body" idx="16"/>
          </p:nvPr>
        </p:nvSpPr>
        <p:spPr>
          <a:xfrm>
            <a:off x="6096000" y="3690669"/>
            <a:ext cx="5593870"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BB8DD912-DE6B-43C1-8592-C1079D226A01}"/>
              </a:ext>
            </a:extLst>
          </p:cNvPr>
          <p:cNvSpPr>
            <a:spLocks noGrp="1"/>
          </p:cNvSpPr>
          <p:nvPr>
            <p:ph sz="half" idx="17"/>
          </p:nvPr>
        </p:nvSpPr>
        <p:spPr>
          <a:xfrm>
            <a:off x="6096000" y="4083844"/>
            <a:ext cx="5593870"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9722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3" name="Picture 12" descr="A building with a sign on the front&#10;&#10;Description automatically generated with low confidence">
            <a:extLst>
              <a:ext uri="{FF2B5EF4-FFF2-40B4-BE49-F238E27FC236}">
                <a16:creationId xmlns:a16="http://schemas.microsoft.com/office/drawing/2014/main" id="{36AC2CB4-8ADC-4608-A5E0-ED81B81A8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 y="-60960"/>
            <a:ext cx="9255760" cy="6941820"/>
          </a:xfrm>
          <a:prstGeom prst="rect">
            <a:avLst/>
          </a:prstGeom>
        </p:spPr>
      </p:pic>
      <p:sp>
        <p:nvSpPr>
          <p:cNvPr id="2" name="Rectangle 1">
            <a:extLst>
              <a:ext uri="{FF2B5EF4-FFF2-40B4-BE49-F238E27FC236}">
                <a16:creationId xmlns:a16="http://schemas.microsoft.com/office/drawing/2014/main" id="{1013B51C-5220-4550-8897-4805B7951608}"/>
              </a:ext>
            </a:extLst>
          </p:cNvPr>
          <p:cNvSpPr/>
          <p:nvPr userDrawn="1"/>
        </p:nvSpPr>
        <p:spPr>
          <a:xfrm>
            <a:off x="8761615" y="-60960"/>
            <a:ext cx="3499658" cy="694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4096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6681" y="365127"/>
            <a:ext cx="10515600" cy="591607"/>
          </a:xfrm>
        </p:spPr>
        <p:txBody>
          <a:bodyPr/>
          <a:lstStyle/>
          <a:p>
            <a:r>
              <a:rPr lang="en-US"/>
              <a:t>Click to edit Master title style</a:t>
            </a:r>
          </a:p>
        </p:txBody>
      </p:sp>
      <p:sp>
        <p:nvSpPr>
          <p:cNvPr id="5" name="Text Placeholder 4"/>
          <p:cNvSpPr>
            <a:spLocks noGrp="1"/>
          </p:cNvSpPr>
          <p:nvPr>
            <p:ph type="body" sz="quarter" idx="3"/>
          </p:nvPr>
        </p:nvSpPr>
        <p:spPr>
          <a:xfrm>
            <a:off x="434961" y="975852"/>
            <a:ext cx="4384868" cy="393192"/>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B2D206FA-1B6B-494E-BCB2-01BA551CAB17}"/>
              </a:ext>
            </a:extLst>
          </p:cNvPr>
          <p:cNvSpPr>
            <a:spLocks noGrp="1"/>
          </p:cNvSpPr>
          <p:nvPr>
            <p:ph type="body" idx="13"/>
          </p:nvPr>
        </p:nvSpPr>
        <p:spPr>
          <a:xfrm>
            <a:off x="434961" y="4652632"/>
            <a:ext cx="2224002" cy="393192"/>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8C6D77E9-422E-4E62-B350-2EB9AC486616}"/>
              </a:ext>
            </a:extLst>
          </p:cNvPr>
          <p:cNvSpPr>
            <a:spLocks noGrp="1"/>
          </p:cNvSpPr>
          <p:nvPr>
            <p:ph sz="half" idx="14"/>
          </p:nvPr>
        </p:nvSpPr>
        <p:spPr>
          <a:xfrm>
            <a:off x="426415" y="5055893"/>
            <a:ext cx="2224002" cy="1487981"/>
          </a:xfrm>
          <a:ln>
            <a:solidFill>
              <a:srgbClr val="939598"/>
            </a:solidFill>
            <a:prstDash val="dash"/>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8BA496E6-51CD-4B3D-849B-151C96D2DDC1}"/>
              </a:ext>
            </a:extLst>
          </p:cNvPr>
          <p:cNvSpPr>
            <a:spLocks noGrp="1"/>
          </p:cNvSpPr>
          <p:nvPr>
            <p:ph type="body" sz="quarter" idx="17"/>
          </p:nvPr>
        </p:nvSpPr>
        <p:spPr>
          <a:xfrm>
            <a:off x="8631502" y="2312001"/>
            <a:ext cx="3016413"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2E61BDD-4BAE-4D42-BACB-6497A41A4B1F}"/>
              </a:ext>
            </a:extLst>
          </p:cNvPr>
          <p:cNvSpPr>
            <a:spLocks noGrp="1"/>
          </p:cNvSpPr>
          <p:nvPr>
            <p:ph sz="quarter" idx="24"/>
          </p:nvPr>
        </p:nvSpPr>
        <p:spPr>
          <a:xfrm>
            <a:off x="8631503" y="5033326"/>
            <a:ext cx="3016413" cy="1510548"/>
          </a:xfrm>
          <a:ln>
            <a:solidFill>
              <a:srgbClr val="939598"/>
            </a:solidFill>
            <a:prstDash val="dash"/>
          </a:ln>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446682" y="2317994"/>
            <a:ext cx="3749040" cy="393192"/>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B5E96D60-FE64-4624-B685-C68FD636B64D}"/>
              </a:ext>
            </a:extLst>
          </p:cNvPr>
          <p:cNvSpPr>
            <a:spLocks noGrp="1"/>
          </p:cNvSpPr>
          <p:nvPr>
            <p:ph type="body" idx="25"/>
          </p:nvPr>
        </p:nvSpPr>
        <p:spPr>
          <a:xfrm>
            <a:off x="2743201" y="4641611"/>
            <a:ext cx="5773537" cy="393192"/>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a:extLst>
              <a:ext uri="{FF2B5EF4-FFF2-40B4-BE49-F238E27FC236}">
                <a16:creationId xmlns:a16="http://schemas.microsoft.com/office/drawing/2014/main" id="{BDEEFB1F-82CC-4D78-A78D-CD50AAC38C3E}"/>
              </a:ext>
            </a:extLst>
          </p:cNvPr>
          <p:cNvSpPr>
            <a:spLocks noGrp="1"/>
          </p:cNvSpPr>
          <p:nvPr>
            <p:ph sz="half" idx="26"/>
          </p:nvPr>
        </p:nvSpPr>
        <p:spPr>
          <a:xfrm>
            <a:off x="2743200" y="5045824"/>
            <a:ext cx="5773537" cy="1487980"/>
          </a:xfrm>
          <a:ln>
            <a:solidFill>
              <a:srgbClr val="939598"/>
            </a:solidFill>
            <a:prstDash val="dash"/>
          </a:ln>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A8388AAD-A465-4900-8C07-21FB30E95500}"/>
              </a:ext>
            </a:extLst>
          </p:cNvPr>
          <p:cNvSpPr>
            <a:spLocks noGrp="1"/>
          </p:cNvSpPr>
          <p:nvPr>
            <p:ph type="body" idx="27"/>
          </p:nvPr>
        </p:nvSpPr>
        <p:spPr>
          <a:xfrm>
            <a:off x="8631503" y="4624986"/>
            <a:ext cx="3016413" cy="393192"/>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F85A35CA-D0E2-4342-8148-A8F50C60301D}"/>
              </a:ext>
            </a:extLst>
          </p:cNvPr>
          <p:cNvSpPr>
            <a:spLocks noGrp="1"/>
          </p:cNvSpPr>
          <p:nvPr>
            <p:ph sz="quarter" idx="36"/>
          </p:nvPr>
        </p:nvSpPr>
        <p:spPr>
          <a:xfrm>
            <a:off x="8631502" y="2716808"/>
            <a:ext cx="3016413" cy="1805316"/>
          </a:xfrm>
          <a:ln>
            <a:solidFill>
              <a:srgbClr val="939598"/>
            </a:solidFill>
            <a:prstDash val="dash"/>
          </a:ln>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080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591607"/>
          </a:xfrm>
        </p:spPr>
        <p:txBody>
          <a:bodyPr/>
          <a:lstStyle/>
          <a:p>
            <a:r>
              <a:rPr lang="en-US"/>
              <a:t>Click to edit Master title style</a:t>
            </a:r>
          </a:p>
        </p:txBody>
      </p:sp>
      <p:sp>
        <p:nvSpPr>
          <p:cNvPr id="3" name="Text Placeholder 2"/>
          <p:cNvSpPr>
            <a:spLocks noGrp="1"/>
          </p:cNvSpPr>
          <p:nvPr>
            <p:ph type="body" idx="1"/>
          </p:nvPr>
        </p:nvSpPr>
        <p:spPr>
          <a:xfrm>
            <a:off x="839791" y="1046161"/>
            <a:ext cx="5180011" cy="393173"/>
          </a:xfrm>
        </p:spPr>
        <p:txBody>
          <a:bodyPr anchor="t">
            <a:normAutofit/>
          </a:bodyPr>
          <a:lstStyle>
            <a:lvl1pPr marL="0" indent="0">
              <a:buNone/>
              <a:defRPr sz="2000" b="1">
                <a:solidFill>
                  <a:srgbClr val="72BF44"/>
                </a:solidFill>
              </a:defRPr>
            </a:lvl1pPr>
            <a:lvl2pPr marL="457196" indent="0">
              <a:buNone/>
              <a:defRPr sz="2000" b="1"/>
            </a:lvl2pPr>
            <a:lvl3pPr marL="914393" indent="0">
              <a:buNone/>
              <a:defRPr sz="1800" b="1"/>
            </a:lvl3pPr>
            <a:lvl4pPr marL="1371589" indent="0">
              <a:buNone/>
              <a:defRPr sz="1600" b="1"/>
            </a:lvl4pPr>
            <a:lvl5pPr marL="1828786" indent="0">
              <a:buNone/>
              <a:defRPr sz="1600" b="1"/>
            </a:lvl5pPr>
            <a:lvl6pPr marL="2285982" indent="0">
              <a:buNone/>
              <a:defRPr sz="1600" b="1"/>
            </a:lvl6pPr>
            <a:lvl7pPr marL="2743178" indent="0">
              <a:buNone/>
              <a:defRPr sz="1600" b="1"/>
            </a:lvl7pPr>
            <a:lvl8pPr marL="3200375" indent="0">
              <a:buNone/>
              <a:defRPr sz="1600" b="1"/>
            </a:lvl8pPr>
            <a:lvl9pPr marL="365757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1439336"/>
            <a:ext cx="5180011"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046161"/>
            <a:ext cx="5183187" cy="393173"/>
          </a:xfrm>
        </p:spPr>
        <p:txBody>
          <a:bodyPr anchor="t">
            <a:normAutofit/>
          </a:bodyPr>
          <a:lstStyle>
            <a:lvl1pPr marL="0" indent="0">
              <a:buNone/>
              <a:defRPr sz="2000" b="1">
                <a:solidFill>
                  <a:srgbClr val="72BF44"/>
                </a:solidFill>
              </a:defRPr>
            </a:lvl1pPr>
            <a:lvl2pPr marL="457196" indent="0">
              <a:buNone/>
              <a:defRPr sz="2000" b="1"/>
            </a:lvl2pPr>
            <a:lvl3pPr marL="914393" indent="0">
              <a:buNone/>
              <a:defRPr sz="1800" b="1"/>
            </a:lvl3pPr>
            <a:lvl4pPr marL="1371589" indent="0">
              <a:buNone/>
              <a:defRPr sz="1600" b="1"/>
            </a:lvl4pPr>
            <a:lvl5pPr marL="1828786" indent="0">
              <a:buNone/>
              <a:defRPr sz="1600" b="1"/>
            </a:lvl5pPr>
            <a:lvl6pPr marL="2285982" indent="0">
              <a:buNone/>
              <a:defRPr sz="1600" b="1"/>
            </a:lvl6pPr>
            <a:lvl7pPr marL="2743178" indent="0">
              <a:buNone/>
              <a:defRPr sz="1600" b="1"/>
            </a:lvl7pPr>
            <a:lvl8pPr marL="3200375" indent="0">
              <a:buNone/>
              <a:defRPr sz="1600" b="1"/>
            </a:lvl8pPr>
            <a:lvl9pPr marL="36575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439335"/>
            <a:ext cx="5183187" cy="2135803"/>
          </a:xfrm>
        </p:spPr>
        <p:txBody>
          <a:bodyPr numCol="1"/>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B2D206FA-1B6B-494E-BCB2-01BA551CAB17}"/>
              </a:ext>
            </a:extLst>
          </p:cNvPr>
          <p:cNvSpPr>
            <a:spLocks noGrp="1"/>
          </p:cNvSpPr>
          <p:nvPr>
            <p:ph type="body" idx="13"/>
          </p:nvPr>
        </p:nvSpPr>
        <p:spPr>
          <a:xfrm>
            <a:off x="836616" y="3690670"/>
            <a:ext cx="5157787" cy="393173"/>
          </a:xfrm>
        </p:spPr>
        <p:txBody>
          <a:bodyPr anchor="t">
            <a:normAutofit/>
          </a:bodyPr>
          <a:lstStyle>
            <a:lvl1pPr marL="0" indent="0">
              <a:buNone/>
              <a:defRPr sz="2000" b="1">
                <a:solidFill>
                  <a:srgbClr val="72BF44"/>
                </a:solidFill>
              </a:defRPr>
            </a:lvl1pPr>
            <a:lvl2pPr marL="457196" indent="0">
              <a:buNone/>
              <a:defRPr sz="2000" b="1"/>
            </a:lvl2pPr>
            <a:lvl3pPr marL="914393" indent="0">
              <a:buNone/>
              <a:defRPr sz="1800" b="1"/>
            </a:lvl3pPr>
            <a:lvl4pPr marL="1371589" indent="0">
              <a:buNone/>
              <a:defRPr sz="1600" b="1"/>
            </a:lvl4pPr>
            <a:lvl5pPr marL="1828786" indent="0">
              <a:buNone/>
              <a:defRPr sz="1600" b="1"/>
            </a:lvl5pPr>
            <a:lvl6pPr marL="2285982" indent="0">
              <a:buNone/>
              <a:defRPr sz="1600" b="1"/>
            </a:lvl6pPr>
            <a:lvl7pPr marL="2743178" indent="0">
              <a:buNone/>
              <a:defRPr sz="1600" b="1"/>
            </a:lvl7pPr>
            <a:lvl8pPr marL="3200375" indent="0">
              <a:buNone/>
              <a:defRPr sz="1600" b="1"/>
            </a:lvl8pPr>
            <a:lvl9pPr marL="3657571"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8C6D77E9-422E-4E62-B350-2EB9AC486616}"/>
              </a:ext>
            </a:extLst>
          </p:cNvPr>
          <p:cNvSpPr>
            <a:spLocks noGrp="1"/>
          </p:cNvSpPr>
          <p:nvPr>
            <p:ph sz="half" idx="14"/>
          </p:nvPr>
        </p:nvSpPr>
        <p:spPr>
          <a:xfrm>
            <a:off x="836616" y="4083844"/>
            <a:ext cx="5157787" cy="1926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B8136D60-A048-428D-B5F0-63A01D542A2A}"/>
              </a:ext>
            </a:extLst>
          </p:cNvPr>
          <p:cNvSpPr>
            <a:spLocks noGrp="1"/>
          </p:cNvSpPr>
          <p:nvPr>
            <p:ph type="body" idx="24"/>
          </p:nvPr>
        </p:nvSpPr>
        <p:spPr>
          <a:xfrm>
            <a:off x="6172201" y="3681081"/>
            <a:ext cx="5183187" cy="393173"/>
          </a:xfrm>
        </p:spPr>
        <p:txBody>
          <a:bodyPr anchor="t">
            <a:normAutofit/>
          </a:bodyPr>
          <a:lstStyle>
            <a:lvl1pPr marL="0" indent="0">
              <a:buNone/>
              <a:defRPr sz="2000" b="1">
                <a:solidFill>
                  <a:srgbClr val="72BF44"/>
                </a:solidFill>
              </a:defRPr>
            </a:lvl1pPr>
            <a:lvl2pPr marL="457196" indent="0">
              <a:buNone/>
              <a:defRPr sz="2000" b="1"/>
            </a:lvl2pPr>
            <a:lvl3pPr marL="914393" indent="0">
              <a:buNone/>
              <a:defRPr sz="1800" b="1"/>
            </a:lvl3pPr>
            <a:lvl4pPr marL="1371589" indent="0">
              <a:buNone/>
              <a:defRPr sz="1600" b="1"/>
            </a:lvl4pPr>
            <a:lvl5pPr marL="1828786" indent="0">
              <a:buNone/>
              <a:defRPr sz="1600" b="1"/>
            </a:lvl5pPr>
            <a:lvl6pPr marL="2285982" indent="0">
              <a:buNone/>
              <a:defRPr sz="1600" b="1"/>
            </a:lvl6pPr>
            <a:lvl7pPr marL="2743178" indent="0">
              <a:buNone/>
              <a:defRPr sz="1600" b="1"/>
            </a:lvl7pPr>
            <a:lvl8pPr marL="3200375" indent="0">
              <a:buNone/>
              <a:defRPr sz="1600" b="1"/>
            </a:lvl8pPr>
            <a:lvl9pPr marL="3657571"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9C3A370-167A-4EC1-8B78-8D36791ADE03}"/>
              </a:ext>
            </a:extLst>
          </p:cNvPr>
          <p:cNvSpPr>
            <a:spLocks noGrp="1"/>
          </p:cNvSpPr>
          <p:nvPr>
            <p:ph sz="half" idx="25"/>
          </p:nvPr>
        </p:nvSpPr>
        <p:spPr>
          <a:xfrm>
            <a:off x="6172201" y="4074254"/>
            <a:ext cx="5183187" cy="1926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46831566-FC46-45B6-8C1F-AC662C90BAF0}"/>
              </a:ext>
            </a:extLst>
          </p:cNvPr>
          <p:cNvSpPr>
            <a:spLocks noGrp="1"/>
          </p:cNvSpPr>
          <p:nvPr>
            <p:ph type="sldNum" sz="quarter" idx="12"/>
          </p:nvPr>
        </p:nvSpPr>
        <p:spPr>
          <a:xfrm>
            <a:off x="242269" y="6402558"/>
            <a:ext cx="475898" cy="365125"/>
          </a:xfrm>
          <a:prstGeom prst="rect">
            <a:avLst/>
          </a:prstGeom>
        </p:spPr>
        <p:txBody>
          <a:bodyPr anchor="b"/>
          <a:lstStyle>
            <a:lvl1pPr>
              <a:defRPr sz="1200">
                <a:solidFill>
                  <a:srgbClr val="939598"/>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D18910A-E21B-4EFA-AE9E-C4835C2A6FD7}" type="slidenum">
              <a:rPr kumimoji="0" lang="en-US" sz="1200" b="0" i="0" u="none" strike="noStrike" kern="1200" cap="none" spc="0" normalizeH="0" baseline="0" noProof="0" smtClean="0">
                <a:ln>
                  <a:noFill/>
                </a:ln>
                <a:solidFill>
                  <a:srgbClr val="939598"/>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39598"/>
              </a:solidFill>
              <a:effectLst/>
              <a:uLnTx/>
              <a:uFillTx/>
              <a:latin typeface="Calibri" panose="020F0502020204030204"/>
              <a:ea typeface="+mn-ea"/>
              <a:cs typeface="+mn-cs"/>
            </a:endParaRPr>
          </a:p>
        </p:txBody>
      </p:sp>
      <p:sp>
        <p:nvSpPr>
          <p:cNvPr id="14" name="Content Placeholder 5">
            <a:extLst>
              <a:ext uri="{FF2B5EF4-FFF2-40B4-BE49-F238E27FC236}">
                <a16:creationId xmlns:a16="http://schemas.microsoft.com/office/drawing/2014/main" id="{69508C18-2D0E-4868-BA66-334598320111}"/>
              </a:ext>
            </a:extLst>
          </p:cNvPr>
          <p:cNvSpPr>
            <a:spLocks noGrp="1"/>
          </p:cNvSpPr>
          <p:nvPr>
            <p:ph sz="quarter" idx="22" hasCustomPrompt="1"/>
          </p:nvPr>
        </p:nvSpPr>
        <p:spPr>
          <a:xfrm>
            <a:off x="836613" y="6484562"/>
            <a:ext cx="784370" cy="287255"/>
          </a:xfrm>
        </p:spPr>
        <p:txBody>
          <a:bodyPr numCol="1"/>
          <a:lstStyle>
            <a:lvl1pPr>
              <a:buFont typeface="Arial" panose="020B0604020202020204" pitchFamily="34" charset="0"/>
              <a:buNone/>
              <a:defRPr sz="1000"/>
            </a:lvl1pPr>
          </a:lstStyle>
          <a:p>
            <a:pPr lvl="0"/>
            <a:r>
              <a:rPr lang="en-US"/>
              <a:t>Spec Sheet: </a:t>
            </a:r>
          </a:p>
        </p:txBody>
      </p:sp>
      <p:sp>
        <p:nvSpPr>
          <p:cNvPr id="17" name="Content Placeholder 5">
            <a:extLst>
              <a:ext uri="{FF2B5EF4-FFF2-40B4-BE49-F238E27FC236}">
                <a16:creationId xmlns:a16="http://schemas.microsoft.com/office/drawing/2014/main" id="{44B77A60-EA9E-4F9B-AB37-8933811C545C}"/>
              </a:ext>
            </a:extLst>
          </p:cNvPr>
          <p:cNvSpPr>
            <a:spLocks noGrp="1"/>
          </p:cNvSpPr>
          <p:nvPr>
            <p:ph sz="quarter" idx="23"/>
          </p:nvPr>
        </p:nvSpPr>
        <p:spPr>
          <a:xfrm>
            <a:off x="1549402" y="6485699"/>
            <a:ext cx="8367680" cy="239786"/>
          </a:xfrm>
        </p:spPr>
        <p:txBody>
          <a:bodyPr numCol="1"/>
          <a:lstStyle>
            <a:lvl1pPr>
              <a:buFont typeface="Arial" panose="020B0604020202020204" pitchFamily="34" charset="0"/>
              <a:buNone/>
              <a:defRPr sz="1000"/>
            </a:lvl1pPr>
          </a:lstStyle>
          <a:p>
            <a:pPr lvl="0"/>
            <a:r>
              <a:rPr lang="en-US"/>
              <a:t>Click to edit Master text styles</a:t>
            </a:r>
          </a:p>
        </p:txBody>
      </p:sp>
    </p:spTree>
    <p:extLst>
      <p:ext uri="{BB962C8B-B14F-4D97-AF65-F5344CB8AC3E}">
        <p14:creationId xmlns:p14="http://schemas.microsoft.com/office/powerpoint/2010/main" val="3459949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367393" y="1439333"/>
            <a:ext cx="11323864"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369053" y="1046165"/>
            <a:ext cx="11322153"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82607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392" y="365126"/>
            <a:ext cx="11457213" cy="579437"/>
          </a:xfrm>
        </p:spPr>
        <p:txBody>
          <a:bodyPr/>
          <a:lstStyle/>
          <a:p>
            <a:r>
              <a:rPr lang="en-US" dirty="0"/>
              <a:t>CLICK TO EDIT MASTER TITLE STYLE</a:t>
            </a:r>
          </a:p>
        </p:txBody>
      </p:sp>
      <p:sp>
        <p:nvSpPr>
          <p:cNvPr id="3" name="Content Placeholder 2"/>
          <p:cNvSpPr>
            <a:spLocks noGrp="1"/>
          </p:cNvSpPr>
          <p:nvPr>
            <p:ph sz="half" idx="1"/>
          </p:nvPr>
        </p:nvSpPr>
        <p:spPr>
          <a:xfrm>
            <a:off x="367394" y="1439334"/>
            <a:ext cx="3639341" cy="5053539"/>
          </a:xfrm>
          <a:ln w="28575">
            <a:solidFill>
              <a:srgbClr val="B7DA9B"/>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76357" y="1439334"/>
            <a:ext cx="3639312" cy="5053539"/>
          </a:xfrm>
          <a:ln w="28575">
            <a:solidFill>
              <a:srgbClr val="B7DA9B"/>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367393" y="1046161"/>
            <a:ext cx="3639341" cy="393173"/>
          </a:xfrm>
          <a:ln w="28575">
            <a:solidFill>
              <a:srgbClr val="B7DA9B"/>
            </a:solidFill>
          </a:ln>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4276358" y="1046161"/>
            <a:ext cx="3639312" cy="393173"/>
          </a:xfrm>
          <a:ln w="28575">
            <a:solidFill>
              <a:srgbClr val="B7DA9B"/>
            </a:solidFill>
          </a:ln>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a:extLst>
              <a:ext uri="{FF2B5EF4-FFF2-40B4-BE49-F238E27FC236}">
                <a16:creationId xmlns:a16="http://schemas.microsoft.com/office/drawing/2014/main" id="{1EA72973-F63F-5114-A924-1C246B3E19C0}"/>
              </a:ext>
            </a:extLst>
          </p:cNvPr>
          <p:cNvSpPr>
            <a:spLocks noGrp="1"/>
          </p:cNvSpPr>
          <p:nvPr>
            <p:ph sz="half" idx="11"/>
          </p:nvPr>
        </p:nvSpPr>
        <p:spPr>
          <a:xfrm>
            <a:off x="8185294" y="1439334"/>
            <a:ext cx="3639312" cy="5053539"/>
          </a:xfrm>
          <a:ln w="28575">
            <a:solidFill>
              <a:srgbClr val="B7DA9B"/>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5A7FEE29-0837-3D54-7050-D10280F56CE4}"/>
              </a:ext>
            </a:extLst>
          </p:cNvPr>
          <p:cNvSpPr>
            <a:spLocks noGrp="1"/>
          </p:cNvSpPr>
          <p:nvPr>
            <p:ph type="body" sz="quarter" idx="12"/>
          </p:nvPr>
        </p:nvSpPr>
        <p:spPr>
          <a:xfrm>
            <a:off x="8185295" y="1046161"/>
            <a:ext cx="3639312" cy="393173"/>
          </a:xfrm>
          <a:ln w="28575">
            <a:solidFill>
              <a:srgbClr val="B7DA9B"/>
            </a:solidFill>
          </a:ln>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51558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441"/>
            <a:ext cx="10515600" cy="534838"/>
          </a:xfrm>
        </p:spPr>
        <p:txBody>
          <a:bodyPr/>
          <a:lstStyle/>
          <a:p>
            <a:r>
              <a:rPr lang="en-US"/>
              <a:t>Click to edit Master title style</a:t>
            </a:r>
          </a:p>
        </p:txBody>
      </p:sp>
      <p:sp>
        <p:nvSpPr>
          <p:cNvPr id="3" name="Text Placeholder 2"/>
          <p:cNvSpPr>
            <a:spLocks noGrp="1"/>
          </p:cNvSpPr>
          <p:nvPr>
            <p:ph type="body" idx="1"/>
          </p:nvPr>
        </p:nvSpPr>
        <p:spPr>
          <a:xfrm>
            <a:off x="789911" y="1046904"/>
            <a:ext cx="2510240"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89911" y="1680055"/>
            <a:ext cx="2510240"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5670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5670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9CA07EC-2236-41F6-A370-146C6DD75B23}"/>
              </a:ext>
            </a:extLst>
          </p:cNvPr>
          <p:cNvSpPr>
            <a:spLocks noGrp="1"/>
          </p:cNvSpPr>
          <p:nvPr>
            <p:ph type="sldNum" sz="quarter" idx="12"/>
          </p:nvPr>
        </p:nvSpPr>
        <p:spPr>
          <a:xfrm>
            <a:off x="241554" y="6356350"/>
            <a:ext cx="47589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D18910A-E21B-4EFA-AE9E-C4835C2A6FD7}" type="slidenum">
              <a:rPr kumimoji="0" lang="en-US" sz="1200" b="0" i="0" u="none" strike="noStrike" kern="1200" cap="none" spc="0" normalizeH="0" baseline="0" noProof="0" smtClean="0">
                <a:ln>
                  <a:noFill/>
                </a:ln>
                <a:solidFill>
                  <a:srgbClr val="939598"/>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39598"/>
              </a:solidFill>
              <a:effectLst/>
              <a:uLnTx/>
              <a:uFillTx/>
              <a:latin typeface="Calibri" panose="020F0502020204030204"/>
              <a:ea typeface="+mn-ea"/>
              <a:cs typeface="+mn-cs"/>
            </a:endParaRPr>
          </a:p>
        </p:txBody>
      </p:sp>
      <p:sp>
        <p:nvSpPr>
          <p:cNvPr id="8" name="Text Placeholder 4">
            <a:extLst>
              <a:ext uri="{FF2B5EF4-FFF2-40B4-BE49-F238E27FC236}">
                <a16:creationId xmlns:a16="http://schemas.microsoft.com/office/drawing/2014/main" id="{5D131FDC-D07F-4597-ADAD-1414427C2F83}"/>
              </a:ext>
            </a:extLst>
          </p:cNvPr>
          <p:cNvSpPr>
            <a:spLocks noGrp="1"/>
          </p:cNvSpPr>
          <p:nvPr>
            <p:ph type="body" sz="quarter" idx="13"/>
          </p:nvPr>
        </p:nvSpPr>
        <p:spPr>
          <a:xfrm>
            <a:off x="613586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4EC39A33-ED6B-4A93-B2AC-7E9AD8FA3631}"/>
              </a:ext>
            </a:extLst>
          </p:cNvPr>
          <p:cNvSpPr>
            <a:spLocks noGrp="1"/>
          </p:cNvSpPr>
          <p:nvPr>
            <p:ph sz="quarter" idx="14"/>
          </p:nvPr>
        </p:nvSpPr>
        <p:spPr>
          <a:xfrm>
            <a:off x="613586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B5FE5DB-0F9D-41E3-A8DC-26626156028A}"/>
              </a:ext>
            </a:extLst>
          </p:cNvPr>
          <p:cNvSpPr>
            <a:spLocks noGrp="1"/>
          </p:cNvSpPr>
          <p:nvPr>
            <p:ph type="body" sz="quarter" idx="15"/>
          </p:nvPr>
        </p:nvSpPr>
        <p:spPr>
          <a:xfrm>
            <a:off x="8815029" y="1040915"/>
            <a:ext cx="2522602" cy="534839"/>
          </a:xfrm>
        </p:spPr>
        <p:txBody>
          <a:bodyPr anchor="b"/>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E1D5C97E-C1FD-43C2-AB1A-4D1ABAA4B23F}"/>
              </a:ext>
            </a:extLst>
          </p:cNvPr>
          <p:cNvSpPr>
            <a:spLocks noGrp="1"/>
          </p:cNvSpPr>
          <p:nvPr>
            <p:ph sz="quarter" idx="16"/>
          </p:nvPr>
        </p:nvSpPr>
        <p:spPr>
          <a:xfrm>
            <a:off x="8815029" y="1674066"/>
            <a:ext cx="2522602" cy="4263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293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64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A374-73DD-5DFA-1D52-43A7FF321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F279C-BD79-DD6C-47D9-64874BCCF2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F60CD-A4B2-242E-081D-E8FB6D9C6A04}"/>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5" name="Footer Placeholder 4">
            <a:extLst>
              <a:ext uri="{FF2B5EF4-FFF2-40B4-BE49-F238E27FC236}">
                <a16:creationId xmlns:a16="http://schemas.microsoft.com/office/drawing/2014/main" id="{2BACAAA8-24A5-FB55-CE03-1078DA3815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DCCF8D-A105-388C-5FE5-C4E094602565}"/>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4040276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B2675-9E4C-917B-414A-D9C4F9C2EE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B1526E-9D36-9043-5426-2FE0D71C96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5AFDC-CF96-023D-EBAF-D1EB98364E51}"/>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5" name="Footer Placeholder 4">
            <a:extLst>
              <a:ext uri="{FF2B5EF4-FFF2-40B4-BE49-F238E27FC236}">
                <a16:creationId xmlns:a16="http://schemas.microsoft.com/office/drawing/2014/main" id="{68503129-A7DF-D865-B159-B0CA03956C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BFBE4-3D5E-3095-3D56-2D451F68E367}"/>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299930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241F-069B-BDD4-1711-BFD09B07B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27A9F0-D9EB-9BE6-975E-486A01872A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B0EF0-5F92-22F5-C3C7-60CDF25051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84C3BC-A15C-AA0E-A4F6-E5E8CC3BEADC}"/>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6" name="Footer Placeholder 5">
            <a:extLst>
              <a:ext uri="{FF2B5EF4-FFF2-40B4-BE49-F238E27FC236}">
                <a16:creationId xmlns:a16="http://schemas.microsoft.com/office/drawing/2014/main" id="{294708A3-A4DA-73BB-F252-23B68A4CD8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8C8B8-407A-C253-B802-824760694C4E}"/>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3998472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2BA-FCD5-2848-AFDE-E4B8339157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1D761-BEBD-7EDF-6ABA-5EB19C292A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4E1D7-3B9B-5A16-34EF-7FBD6F4C3D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7C1C83-461C-93A9-A114-FB8837C11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94262-DA9F-AF96-7831-6AF3E56B87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E2417B-B4C0-09F8-2B2A-3B001FFC442B}"/>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8" name="Footer Placeholder 7">
            <a:extLst>
              <a:ext uri="{FF2B5EF4-FFF2-40B4-BE49-F238E27FC236}">
                <a16:creationId xmlns:a16="http://schemas.microsoft.com/office/drawing/2014/main" id="{D72E8374-AAD4-40F9-676B-90852CA07A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7301AF-B4DE-4829-5ECA-2929D30BEB68}"/>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993500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F5A6-1938-8B45-43FA-54E926C777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FC9BCD-B629-8C43-90BD-5FB585365CA1}"/>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4" name="Footer Placeholder 3">
            <a:extLst>
              <a:ext uri="{FF2B5EF4-FFF2-40B4-BE49-F238E27FC236}">
                <a16:creationId xmlns:a16="http://schemas.microsoft.com/office/drawing/2014/main" id="{934C655B-D3BF-7E4F-5DFF-59107BC137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C5BE9A-E5C3-03A2-E259-C6C10667B14A}"/>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1645187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12ABC4-3C46-D319-0D38-E5D17034536F}"/>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3" name="Footer Placeholder 2">
            <a:extLst>
              <a:ext uri="{FF2B5EF4-FFF2-40B4-BE49-F238E27FC236}">
                <a16:creationId xmlns:a16="http://schemas.microsoft.com/office/drawing/2014/main" id="{CEBF60D0-6F59-2EF7-6B0E-70006E5713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DB050DF-7B67-E517-F5A7-41765DACD9A5}"/>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2838727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301A-6E0C-7517-9F96-5938F90FA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60EA2-0691-CB38-032B-BAA1BF19C3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821E2C-E7B3-E268-7591-08EBFE9BB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13AB2-C8DE-CE9F-6934-B497CD3A5C84}"/>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6" name="Footer Placeholder 5">
            <a:extLst>
              <a:ext uri="{FF2B5EF4-FFF2-40B4-BE49-F238E27FC236}">
                <a16:creationId xmlns:a16="http://schemas.microsoft.com/office/drawing/2014/main" id="{C790C449-1B77-E726-2424-F3D9691C01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EE4C2B-245A-2384-69CD-A5A3F5351510}"/>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92574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529941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A682-091C-D949-AB96-88E01C9AF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129122-E160-E4C7-E919-A2A8FD023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113EDA-57E5-44EC-03FF-9AA8F2DB7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657B78-24D5-56D7-29F7-BE4508B6B9FA}"/>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6" name="Footer Placeholder 5">
            <a:extLst>
              <a:ext uri="{FF2B5EF4-FFF2-40B4-BE49-F238E27FC236}">
                <a16:creationId xmlns:a16="http://schemas.microsoft.com/office/drawing/2014/main" id="{90B89F89-96BC-2ECA-EDC0-F98724366E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61B833-11BD-5E07-7444-779211D1A1CC}"/>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3160367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F9D5-BC14-8555-B90A-3E48930BD9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1D1810-8FDD-E00A-0A55-8A7985D7DB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AAC2A-8986-CA4F-E1D1-51F0E74E36E9}"/>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5" name="Footer Placeholder 4">
            <a:extLst>
              <a:ext uri="{FF2B5EF4-FFF2-40B4-BE49-F238E27FC236}">
                <a16:creationId xmlns:a16="http://schemas.microsoft.com/office/drawing/2014/main" id="{9167C10B-5F73-0C41-D981-B6E1A0D900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01AA38-98D3-AD75-6AE8-F49459BCDBDD}"/>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1604550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3590D-5ADE-B03C-9B8B-193356504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4287A0-D2BD-3CCC-81A8-3B32A7FD0C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39B91-CD6A-1C2C-C453-936A9FC88B1C}"/>
              </a:ext>
            </a:extLst>
          </p:cNvPr>
          <p:cNvSpPr>
            <a:spLocks noGrp="1"/>
          </p:cNvSpPr>
          <p:nvPr>
            <p:ph type="dt" sz="half" idx="10"/>
          </p:nvPr>
        </p:nvSpPr>
        <p:spPr/>
        <p:txBody>
          <a:bodyPr/>
          <a:lstStyle/>
          <a:p>
            <a:fld id="{C490CEB3-237C-48C1-9F9F-C1C2FB671B4A}" type="datetimeFigureOut">
              <a:rPr lang="en-US" smtClean="0"/>
              <a:t>12/13/2023</a:t>
            </a:fld>
            <a:endParaRPr lang="en-US" dirty="0"/>
          </a:p>
        </p:txBody>
      </p:sp>
      <p:sp>
        <p:nvSpPr>
          <p:cNvPr id="5" name="Footer Placeholder 4">
            <a:extLst>
              <a:ext uri="{FF2B5EF4-FFF2-40B4-BE49-F238E27FC236}">
                <a16:creationId xmlns:a16="http://schemas.microsoft.com/office/drawing/2014/main" id="{13680A24-14C9-B336-CBE0-0D0896EF83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A82034-60D7-76E8-B9B0-C0B123951901}"/>
              </a:ext>
            </a:extLst>
          </p:cNvPr>
          <p:cNvSpPr>
            <a:spLocks noGrp="1"/>
          </p:cNvSpPr>
          <p:nvPr>
            <p:ph type="sldNum" sz="quarter" idx="12"/>
          </p:nvPr>
        </p:nvSpPr>
        <p:spPr/>
        <p:txBody>
          <a:bodyPr/>
          <a:lstStyle/>
          <a:p>
            <a:fld id="{04DDB19C-C49C-4601-8AFD-A16D587E15B3}" type="slidenum">
              <a:rPr lang="en-US" smtClean="0"/>
              <a:t>‹#›</a:t>
            </a:fld>
            <a:endParaRPr lang="en-US" dirty="0"/>
          </a:p>
        </p:txBody>
      </p:sp>
    </p:spTree>
    <p:extLst>
      <p:ext uri="{BB962C8B-B14F-4D97-AF65-F5344CB8AC3E}">
        <p14:creationId xmlns:p14="http://schemas.microsoft.com/office/powerpoint/2010/main" val="1467021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67393" y="1439334"/>
            <a:ext cx="565240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39334"/>
            <a:ext cx="5519057" cy="5053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367392" y="1046161"/>
            <a:ext cx="5652407"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6172200" y="1046161"/>
            <a:ext cx="5519056"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91024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63AAD106-C2B5-494C-A010-D1A43108F822}"/>
              </a:ext>
            </a:extLst>
          </p:cNvPr>
          <p:cNvSpPr>
            <a:spLocks noGrp="1"/>
          </p:cNvSpPr>
          <p:nvPr>
            <p:ph type="body" idx="13"/>
          </p:nvPr>
        </p:nvSpPr>
        <p:spPr>
          <a:xfrm>
            <a:off x="365937" y="1046165"/>
            <a:ext cx="11325574"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8B0B7F25-62B4-4F41-9B5C-3FE236996CBB}"/>
              </a:ext>
            </a:extLst>
          </p:cNvPr>
          <p:cNvSpPr>
            <a:spLocks noGrp="1"/>
          </p:cNvSpPr>
          <p:nvPr>
            <p:ph sz="half" idx="2"/>
          </p:nvPr>
        </p:nvSpPr>
        <p:spPr>
          <a:xfrm>
            <a:off x="366006" y="1439334"/>
            <a:ext cx="11323864" cy="2135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FEE91371-E4EF-47BA-A668-5A997937F56B}"/>
              </a:ext>
            </a:extLst>
          </p:cNvPr>
          <p:cNvSpPr>
            <a:spLocks noGrp="1"/>
          </p:cNvSpPr>
          <p:nvPr>
            <p:ph type="body" idx="14"/>
          </p:nvPr>
        </p:nvSpPr>
        <p:spPr>
          <a:xfrm>
            <a:off x="365937" y="3690669"/>
            <a:ext cx="5628463"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1CC6CE16-F566-42E0-87AA-EC2C60CC3BF5}"/>
              </a:ext>
            </a:extLst>
          </p:cNvPr>
          <p:cNvSpPr>
            <a:spLocks noGrp="1"/>
          </p:cNvSpPr>
          <p:nvPr>
            <p:ph sz="half" idx="15"/>
          </p:nvPr>
        </p:nvSpPr>
        <p:spPr>
          <a:xfrm>
            <a:off x="365937" y="4083844"/>
            <a:ext cx="5628463"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E13321CB-45AA-4754-84DC-9AFAE2077748}"/>
              </a:ext>
            </a:extLst>
          </p:cNvPr>
          <p:cNvSpPr>
            <a:spLocks noGrp="1"/>
          </p:cNvSpPr>
          <p:nvPr>
            <p:ph type="body" idx="16"/>
          </p:nvPr>
        </p:nvSpPr>
        <p:spPr>
          <a:xfrm>
            <a:off x="6096000" y="3690669"/>
            <a:ext cx="5593870" cy="393173"/>
          </a:xfrm>
        </p:spPr>
        <p:txBody>
          <a:bodyPr anchor="t">
            <a:normAutofit/>
          </a:bodyPr>
          <a:lstStyle>
            <a:lvl1pPr marL="0" indent="0">
              <a:buNone/>
              <a:defRPr sz="2000" b="1">
                <a:solidFill>
                  <a:srgbClr val="72BF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BB8DD912-DE6B-43C1-8592-C1079D226A01}"/>
              </a:ext>
            </a:extLst>
          </p:cNvPr>
          <p:cNvSpPr>
            <a:spLocks noGrp="1"/>
          </p:cNvSpPr>
          <p:nvPr>
            <p:ph sz="half" idx="17"/>
          </p:nvPr>
        </p:nvSpPr>
        <p:spPr>
          <a:xfrm>
            <a:off x="6096000" y="4083844"/>
            <a:ext cx="5593870" cy="2409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991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253092" y="1439334"/>
            <a:ext cx="2834640" cy="5053539"/>
          </a:xfrm>
          <a:ln w="28575">
            <a:solidFill>
              <a:srgbClr val="72BF44"/>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190290" y="1439334"/>
            <a:ext cx="2834640" cy="5053539"/>
          </a:xfrm>
          <a:ln w="28575">
            <a:solidFill>
              <a:srgbClr val="72BF44"/>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253091" y="1046161"/>
            <a:ext cx="283464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3190291" y="1046161"/>
            <a:ext cx="283464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a:extLst>
              <a:ext uri="{FF2B5EF4-FFF2-40B4-BE49-F238E27FC236}">
                <a16:creationId xmlns:a16="http://schemas.microsoft.com/office/drawing/2014/main" id="{6F3181CB-9DEF-36EE-681B-9C7052721201}"/>
              </a:ext>
            </a:extLst>
          </p:cNvPr>
          <p:cNvSpPr>
            <a:spLocks noGrp="1"/>
          </p:cNvSpPr>
          <p:nvPr>
            <p:ph sz="half" idx="11"/>
          </p:nvPr>
        </p:nvSpPr>
        <p:spPr>
          <a:xfrm>
            <a:off x="6146542" y="1439334"/>
            <a:ext cx="2834640" cy="5053539"/>
          </a:xfrm>
          <a:ln w="28575">
            <a:solidFill>
              <a:srgbClr val="72BF44"/>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02A650F2-31A3-B782-9F97-BFF06F2C2199}"/>
              </a:ext>
            </a:extLst>
          </p:cNvPr>
          <p:cNvSpPr>
            <a:spLocks noGrp="1"/>
          </p:cNvSpPr>
          <p:nvPr>
            <p:ph type="body" sz="quarter" idx="12"/>
          </p:nvPr>
        </p:nvSpPr>
        <p:spPr>
          <a:xfrm>
            <a:off x="6146543" y="1046161"/>
            <a:ext cx="283464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456C4EBD-41DF-A754-0D37-6559D7C2F794}"/>
              </a:ext>
            </a:extLst>
          </p:cNvPr>
          <p:cNvSpPr>
            <a:spLocks noGrp="1"/>
          </p:cNvSpPr>
          <p:nvPr>
            <p:ph sz="half" idx="13"/>
          </p:nvPr>
        </p:nvSpPr>
        <p:spPr>
          <a:xfrm>
            <a:off x="9074219" y="1439334"/>
            <a:ext cx="2834640"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517BFF77-1607-9E44-6B6E-BD41B19082E9}"/>
              </a:ext>
            </a:extLst>
          </p:cNvPr>
          <p:cNvSpPr>
            <a:spLocks noGrp="1"/>
          </p:cNvSpPr>
          <p:nvPr>
            <p:ph type="body" sz="quarter" idx="14"/>
          </p:nvPr>
        </p:nvSpPr>
        <p:spPr>
          <a:xfrm>
            <a:off x="9074219" y="1046161"/>
            <a:ext cx="283464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4438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253092" y="1439334"/>
            <a:ext cx="3657600"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18990" y="1439334"/>
            <a:ext cx="3657600"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253091" y="1046161"/>
            <a:ext cx="365760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4218991" y="1046161"/>
            <a:ext cx="365760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a:extLst>
              <a:ext uri="{FF2B5EF4-FFF2-40B4-BE49-F238E27FC236}">
                <a16:creationId xmlns:a16="http://schemas.microsoft.com/office/drawing/2014/main" id="{6F3181CB-9DEF-36EE-681B-9C7052721201}"/>
              </a:ext>
            </a:extLst>
          </p:cNvPr>
          <p:cNvSpPr>
            <a:spLocks noGrp="1"/>
          </p:cNvSpPr>
          <p:nvPr>
            <p:ph sz="half" idx="11"/>
          </p:nvPr>
        </p:nvSpPr>
        <p:spPr>
          <a:xfrm>
            <a:off x="8175367" y="1439334"/>
            <a:ext cx="3657600" cy="5053539"/>
          </a:xfrm>
          <a:ln w="28575">
            <a:solidFill>
              <a:srgbClr val="72BF44"/>
            </a:solidFill>
          </a:ln>
        </p:spPr>
        <p:txBody>
          <a:bodyPr/>
          <a:lstStyle>
            <a:lvl1pPr marL="228600">
              <a:lnSpc>
                <a:spcPct val="110000"/>
              </a:lnSpc>
              <a:spcBef>
                <a:spcPts val="1000"/>
              </a:spcBef>
              <a:defRPr/>
            </a:lvl1pPr>
            <a:lvl2pPr marL="228600">
              <a:lnSpc>
                <a:spcPct val="110000"/>
              </a:lnSpc>
              <a:spcBef>
                <a:spcPts val="1000"/>
              </a:spcBef>
              <a:defRPr/>
            </a:lvl2pPr>
            <a:lvl3pPr marL="228600">
              <a:lnSpc>
                <a:spcPct val="110000"/>
              </a:lnSpc>
              <a:spcBef>
                <a:spcPts val="1000"/>
              </a:spcBef>
              <a:defRPr/>
            </a:lvl3pPr>
            <a:lvl4pPr marL="228600">
              <a:lnSpc>
                <a:spcPct val="110000"/>
              </a:lnSpc>
              <a:spcBef>
                <a:spcPts val="1000"/>
              </a:spcBef>
              <a:defRPr/>
            </a:lvl4pPr>
            <a:lvl5pPr marL="228600">
              <a:lnSpc>
                <a:spcPct val="110000"/>
              </a:lnSpc>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02A650F2-31A3-B782-9F97-BFF06F2C2199}"/>
              </a:ext>
            </a:extLst>
          </p:cNvPr>
          <p:cNvSpPr>
            <a:spLocks noGrp="1"/>
          </p:cNvSpPr>
          <p:nvPr>
            <p:ph type="body" sz="quarter" idx="12"/>
          </p:nvPr>
        </p:nvSpPr>
        <p:spPr>
          <a:xfrm>
            <a:off x="8175368" y="1046161"/>
            <a:ext cx="3657600"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90251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253091" y="1439334"/>
            <a:ext cx="5702435" cy="5053539"/>
          </a:xfrm>
          <a:ln w="28575">
            <a:solidFill>
              <a:srgbClr val="72BF44"/>
            </a:solidFill>
          </a:ln>
        </p:spPr>
        <p:txBody>
          <a:bodyPr/>
          <a:lstStyle>
            <a:lvl4pPr marL="228600">
              <a:lnSpc>
                <a:spcPct val="110000"/>
              </a:lnSpc>
              <a:spcBef>
                <a:spcPts val="1000"/>
              </a:spcBef>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6472" y="1439334"/>
            <a:ext cx="5702435" cy="5053539"/>
          </a:xfrm>
          <a:ln w="28575">
            <a:solidFill>
              <a:srgbClr val="72BF44"/>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D70EAE38-BBF1-AD0C-94A9-EFB6933E99D3}"/>
              </a:ext>
            </a:extLst>
          </p:cNvPr>
          <p:cNvSpPr>
            <a:spLocks noGrp="1"/>
          </p:cNvSpPr>
          <p:nvPr>
            <p:ph type="body" idx="10"/>
          </p:nvPr>
        </p:nvSpPr>
        <p:spPr>
          <a:xfrm>
            <a:off x="253090" y="1046161"/>
            <a:ext cx="5702435"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a:extLst>
              <a:ext uri="{FF2B5EF4-FFF2-40B4-BE49-F238E27FC236}">
                <a16:creationId xmlns:a16="http://schemas.microsoft.com/office/drawing/2014/main" id="{BCA3826A-8329-C68F-F6E5-8700243291C4}"/>
              </a:ext>
            </a:extLst>
          </p:cNvPr>
          <p:cNvSpPr>
            <a:spLocks noGrp="1"/>
          </p:cNvSpPr>
          <p:nvPr>
            <p:ph type="body" sz="quarter" idx="3"/>
          </p:nvPr>
        </p:nvSpPr>
        <p:spPr>
          <a:xfrm>
            <a:off x="6236473" y="1046161"/>
            <a:ext cx="5702435" cy="393173"/>
          </a:xfrm>
        </p:spPr>
        <p:style>
          <a:lnRef idx="3">
            <a:schemeClr val="lt1"/>
          </a:lnRef>
          <a:fillRef idx="1">
            <a:schemeClr val="accent6"/>
          </a:fillRef>
          <a:effectRef idx="1">
            <a:schemeClr val="accent6"/>
          </a:effectRef>
          <a:fontRef idx="minor">
            <a:schemeClr val="lt1"/>
          </a:fontRef>
        </p:style>
        <p:txBody>
          <a:bodyPr anchor="t">
            <a:normAutofit/>
          </a:bodyPr>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9877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393" y="365126"/>
            <a:ext cx="11323864" cy="5794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7393" y="1034255"/>
            <a:ext cx="11323864" cy="55327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8AE264C-4418-4FC2-89EA-68A5177C19B4}"/>
              </a:ext>
            </a:extLst>
          </p:cNvPr>
          <p:cNvCxnSpPr/>
          <p:nvPr userDrawn="1"/>
        </p:nvCxnSpPr>
        <p:spPr>
          <a:xfrm>
            <a:off x="0" y="944563"/>
            <a:ext cx="12192000" cy="0"/>
          </a:xfrm>
          <a:prstGeom prst="line">
            <a:avLst/>
          </a:prstGeom>
          <a:ln w="25400">
            <a:solidFill>
              <a:srgbClr val="9395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3954"/>
      </p:ext>
    </p:extLst>
  </p:cSld>
  <p:clrMap bg1="dk1" tx1="lt1" bg2="dk2" tx2="lt2" accent1="accent1" accent2="accent2" accent3="accent3" accent4="accent4" accent5="accent5" accent6="accent6" hlink="hlink" folHlink="folHlink"/>
  <p:sldLayoutIdLst>
    <p:sldLayoutId id="2147483683" r:id="rId1"/>
    <p:sldLayoutId id="2147483685" r:id="rId2"/>
    <p:sldLayoutId id="2147483700" r:id="rId3"/>
    <p:sldLayoutId id="2147483662" r:id="rId4"/>
    <p:sldLayoutId id="2147483701" r:id="rId5"/>
    <p:sldLayoutId id="2147483697" r:id="rId6"/>
    <p:sldLayoutId id="2147483796" r:id="rId7"/>
    <p:sldLayoutId id="2147483797" r:id="rId8"/>
    <p:sldLayoutId id="2147483798" r:id="rId9"/>
    <p:sldLayoutId id="2147483813" r:id="rId10"/>
  </p:sldLayoutIdLst>
  <p:hf sldNum="0" hdr="0" ftr="0" dt="0"/>
  <p:txStyles>
    <p:titleStyle>
      <a:lvl1pPr algn="l" defTabSz="914400" rtl="0" eaLnBrk="1" latinLnBrk="0" hangingPunct="1">
        <a:lnSpc>
          <a:spcPct val="90000"/>
        </a:lnSpc>
        <a:spcBef>
          <a:spcPct val="0"/>
        </a:spcBef>
        <a:buNone/>
        <a:defRPr lang="en-US" sz="3200" b="1" kern="1200" dirty="0">
          <a:solidFill>
            <a:srgbClr val="72BF44"/>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393" y="365126"/>
            <a:ext cx="11323864" cy="5794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7393" y="1034255"/>
            <a:ext cx="11323864" cy="55327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8AE264C-4418-4FC2-89EA-68A5177C19B4}"/>
              </a:ext>
            </a:extLst>
          </p:cNvPr>
          <p:cNvCxnSpPr/>
          <p:nvPr userDrawn="1"/>
        </p:nvCxnSpPr>
        <p:spPr>
          <a:xfrm>
            <a:off x="0" y="944563"/>
            <a:ext cx="12192000" cy="0"/>
          </a:xfrm>
          <a:prstGeom prst="line">
            <a:avLst/>
          </a:prstGeom>
          <a:ln w="25400">
            <a:solidFill>
              <a:srgbClr val="9395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28240"/>
      </p:ext>
    </p:extLst>
  </p:cSld>
  <p:clrMap bg1="dk1" tx1="lt1" bg2="dk2" tx2="lt2" accent1="accent1" accent2="accent2" accent3="accent3" accent4="accent4" accent5="accent5" accent6="accent6" hlink="hlink" folHlink="folHlink"/>
  <p:sldLayoutIdLst>
    <p:sldLayoutId id="2147483762" r:id="rId1"/>
    <p:sldLayoutId id="2147483768" r:id="rId2"/>
    <p:sldLayoutId id="2147483769" r:id="rId3"/>
    <p:sldLayoutId id="2147483774" r:id="rId4"/>
    <p:sldLayoutId id="2147483776" r:id="rId5"/>
  </p:sldLayoutIdLst>
  <p:hf sldNum="0" hdr="0" ftr="0" dt="0"/>
  <p:txStyles>
    <p:titleStyle>
      <a:lvl1pPr algn="l" defTabSz="914400" rtl="0" eaLnBrk="1" latinLnBrk="0" hangingPunct="1">
        <a:lnSpc>
          <a:spcPct val="90000"/>
        </a:lnSpc>
        <a:spcBef>
          <a:spcPct val="0"/>
        </a:spcBef>
        <a:buNone/>
        <a:defRPr lang="en-US" sz="3200" b="1" kern="1200" dirty="0">
          <a:solidFill>
            <a:srgbClr val="72BF44"/>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5794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034255"/>
            <a:ext cx="10515600" cy="55327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A46B6D16-B2A5-B77D-553B-BE865C92E0B2}"/>
              </a:ext>
            </a:extLst>
          </p:cNvPr>
          <p:cNvCxnSpPr/>
          <p:nvPr userDrawn="1"/>
        </p:nvCxnSpPr>
        <p:spPr>
          <a:xfrm>
            <a:off x="0" y="944563"/>
            <a:ext cx="12192000" cy="0"/>
          </a:xfrm>
          <a:prstGeom prst="line">
            <a:avLst/>
          </a:prstGeom>
          <a:ln w="25400">
            <a:solidFill>
              <a:srgbClr val="9395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628409"/>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3" r:id="rId14"/>
    <p:sldLayoutId id="2147483795" r:id="rId15"/>
  </p:sldLayoutIdLst>
  <p:hf sldNum="0" hdr="0" ftr="0" dt="0"/>
  <p:txStyles>
    <p:titleStyle>
      <a:lvl1pPr algn="l" defTabSz="914400" rtl="0" eaLnBrk="1" latinLnBrk="0" hangingPunct="1">
        <a:lnSpc>
          <a:spcPct val="90000"/>
        </a:lnSpc>
        <a:spcBef>
          <a:spcPct val="0"/>
        </a:spcBef>
        <a:buNone/>
        <a:defRPr lang="en-US" sz="3200" b="1" kern="1200" dirty="0">
          <a:solidFill>
            <a:schemeClr val="tx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7393" y="365126"/>
            <a:ext cx="11323864" cy="5794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7393" y="1034255"/>
            <a:ext cx="11323864" cy="55327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8AE264C-4418-4FC2-89EA-68A5177C19B4}"/>
              </a:ext>
            </a:extLst>
          </p:cNvPr>
          <p:cNvCxnSpPr/>
          <p:nvPr userDrawn="1"/>
        </p:nvCxnSpPr>
        <p:spPr>
          <a:xfrm>
            <a:off x="0" y="944563"/>
            <a:ext cx="12192000" cy="0"/>
          </a:xfrm>
          <a:prstGeom prst="line">
            <a:avLst/>
          </a:prstGeom>
          <a:ln w="25400">
            <a:solidFill>
              <a:srgbClr val="9395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941542"/>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9" r:id="rId9"/>
    <p:sldLayoutId id="2147483810" r:id="rId10"/>
    <p:sldLayoutId id="2147483811" r:id="rId11"/>
  </p:sldLayoutIdLst>
  <p:hf sldNum="0" hdr="0" ftr="0" dt="0"/>
  <p:txStyles>
    <p:titleStyle>
      <a:lvl1pPr algn="l" defTabSz="914400" rtl="0" eaLnBrk="1" latinLnBrk="0" hangingPunct="1">
        <a:lnSpc>
          <a:spcPct val="90000"/>
        </a:lnSpc>
        <a:spcBef>
          <a:spcPct val="0"/>
        </a:spcBef>
        <a:buNone/>
        <a:defRPr lang="en-US" sz="3200" b="1" kern="1200" dirty="0">
          <a:solidFill>
            <a:srgbClr val="72BF44"/>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284223-B14B-87F8-6866-44123910A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F9690-F108-AD3E-E936-A0803332A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1F93-465F-439A-8642-2713F75B0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0CEB3-237C-48C1-9F9F-C1C2FB671B4A}" type="datetimeFigureOut">
              <a:rPr lang="en-US" smtClean="0"/>
              <a:t>12/13/2023</a:t>
            </a:fld>
            <a:endParaRPr lang="en-US" dirty="0"/>
          </a:p>
        </p:txBody>
      </p:sp>
      <p:sp>
        <p:nvSpPr>
          <p:cNvPr id="5" name="Footer Placeholder 4">
            <a:extLst>
              <a:ext uri="{FF2B5EF4-FFF2-40B4-BE49-F238E27FC236}">
                <a16:creationId xmlns:a16="http://schemas.microsoft.com/office/drawing/2014/main" id="{CC6550EF-B367-E1D8-A4BE-FFD61EF4C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79B7EDC-F56D-D2A4-A483-3EEEAD2CB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DB19C-C49C-4601-8AFD-A16D587E15B3}" type="slidenum">
              <a:rPr lang="en-US" smtClean="0"/>
              <a:t>‹#›</a:t>
            </a:fld>
            <a:endParaRPr lang="en-US" dirty="0"/>
          </a:p>
        </p:txBody>
      </p:sp>
    </p:spTree>
    <p:extLst>
      <p:ext uri="{BB962C8B-B14F-4D97-AF65-F5344CB8AC3E}">
        <p14:creationId xmlns:p14="http://schemas.microsoft.com/office/powerpoint/2010/main" val="336994825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png"/><Relationship Id="rId12"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8.png"/><Relationship Id="rId4" Type="http://schemas.openxmlformats.org/officeDocument/2006/relationships/image" Target="../media/image6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61.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image" Target="../media/image62.png"/><Relationship Id="rId1" Type="http://schemas.openxmlformats.org/officeDocument/2006/relationships/slideLayout" Target="../slideLayouts/slideLayout3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6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8.jp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91.png"/><Relationship Id="rId5" Type="http://schemas.openxmlformats.org/officeDocument/2006/relationships/image" Target="../media/image61.png"/><Relationship Id="rId10" Type="http://schemas.openxmlformats.org/officeDocument/2006/relationships/image" Target="../media/image90.png"/><Relationship Id="rId4" Type="http://schemas.openxmlformats.org/officeDocument/2006/relationships/image" Target="../media/image89.jp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png"/><Relationship Id="rId3" Type="http://schemas.openxmlformats.org/officeDocument/2006/relationships/image" Target="../media/image61.png"/><Relationship Id="rId7" Type="http://schemas.openxmlformats.org/officeDocument/2006/relationships/image" Target="../media/image6.png"/><Relationship Id="rId12" Type="http://schemas.openxmlformats.org/officeDocument/2006/relationships/image" Target="../media/image9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93.jpg"/><Relationship Id="rId5" Type="http://schemas.openxmlformats.org/officeDocument/2006/relationships/image" Target="../media/image63.png"/><Relationship Id="rId10" Type="http://schemas.openxmlformats.org/officeDocument/2006/relationships/image" Target="../media/image92.png"/><Relationship Id="rId4" Type="http://schemas.openxmlformats.org/officeDocument/2006/relationships/image" Target="../media/image62.png"/><Relationship Id="rId9" Type="http://schemas.openxmlformats.org/officeDocument/2006/relationships/image" Target="../media/image53.pn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62.png"/><Relationship Id="rId3" Type="http://schemas.openxmlformats.org/officeDocument/2006/relationships/slideLayout" Target="../slideLayouts/slideLayout10.xml"/><Relationship Id="rId7" Type="http://schemas.openxmlformats.org/officeDocument/2006/relationships/image" Target="../media/image99.jpg"/><Relationship Id="rId12" Type="http://schemas.openxmlformats.org/officeDocument/2006/relationships/image" Target="../media/image61.png"/><Relationship Id="rId17"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image" Target="../media/image6.png"/><Relationship Id="rId1" Type="http://schemas.microsoft.com/office/2007/relationships/media" Target="../media/media1.mp4"/><Relationship Id="rId6" Type="http://schemas.openxmlformats.org/officeDocument/2006/relationships/image" Target="../media/image98.jpg"/><Relationship Id="rId11" Type="http://schemas.openxmlformats.org/officeDocument/2006/relationships/image" Target="../media/image8.png"/><Relationship Id="rId5" Type="http://schemas.openxmlformats.org/officeDocument/2006/relationships/image" Target="../media/image12.png"/><Relationship Id="rId1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notesSlide" Target="../notesSlides/notesSlide9.xml"/><Relationship Id="rId9" Type="http://schemas.openxmlformats.org/officeDocument/2006/relationships/image" Target="../media/image101.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04.jpg"/><Relationship Id="rId11" Type="http://schemas.openxmlformats.org/officeDocument/2006/relationships/image" Target="../media/image65.png"/><Relationship Id="rId5" Type="http://schemas.openxmlformats.org/officeDocument/2006/relationships/image" Target="../media/image103.emf"/><Relationship Id="rId10" Type="http://schemas.openxmlformats.org/officeDocument/2006/relationships/image" Target="../media/image62.png"/><Relationship Id="rId4" Type="http://schemas.openxmlformats.org/officeDocument/2006/relationships/image" Target="../media/image102.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9.jpg"/><Relationship Id="rId7" Type="http://schemas.openxmlformats.org/officeDocument/2006/relationships/image" Target="../media/image63.png"/><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110.jp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1.jpg"/><Relationship Id="rId7" Type="http://schemas.openxmlformats.org/officeDocument/2006/relationships/image" Target="../media/image63.png"/><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112.jp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6.jpeg"/><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21.png"/><Relationship Id="rId3" Type="http://schemas.openxmlformats.org/officeDocument/2006/relationships/image" Target="../media/image61.png"/><Relationship Id="rId7" Type="http://schemas.openxmlformats.org/officeDocument/2006/relationships/image" Target="../media/image6.png"/><Relationship Id="rId12"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19.png"/><Relationship Id="rId5" Type="http://schemas.openxmlformats.org/officeDocument/2006/relationships/image" Target="../media/image63.png"/><Relationship Id="rId10" Type="http://schemas.openxmlformats.org/officeDocument/2006/relationships/image" Target="../media/image8.png"/><Relationship Id="rId4" Type="http://schemas.openxmlformats.org/officeDocument/2006/relationships/image" Target="../media/image62.png"/><Relationship Id="rId9" Type="http://schemas.openxmlformats.org/officeDocument/2006/relationships/image" Target="../media/image7.png"/><Relationship Id="rId14"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123.jpg"/><Relationship Id="rId7" Type="http://schemas.openxmlformats.org/officeDocument/2006/relationships/image" Target="../media/image127.jpg"/><Relationship Id="rId12" Type="http://schemas.openxmlformats.org/officeDocument/2006/relationships/image" Target="../media/image6.png"/><Relationship Id="rId2" Type="http://schemas.openxmlformats.org/officeDocument/2006/relationships/notesSlide" Target="../notesSlides/notesSlide17.xml"/><Relationship Id="rId16"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64.png"/><Relationship Id="rId5" Type="http://schemas.openxmlformats.org/officeDocument/2006/relationships/image" Target="../media/image125.jpeg"/><Relationship Id="rId15" Type="http://schemas.openxmlformats.org/officeDocument/2006/relationships/image" Target="../media/image8.png"/><Relationship Id="rId10" Type="http://schemas.openxmlformats.org/officeDocument/2006/relationships/image" Target="../media/image63.png"/><Relationship Id="rId4" Type="http://schemas.openxmlformats.org/officeDocument/2006/relationships/image" Target="../media/image124.jpeg"/><Relationship Id="rId9" Type="http://schemas.openxmlformats.org/officeDocument/2006/relationships/image" Target="../media/image62.pn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2.jp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134.png"/><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80.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38.jpg"/></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8.xml"/><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em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2D649-CED1-885F-8738-9B2E20522B00}"/>
              </a:ext>
            </a:extLst>
          </p:cNvPr>
          <p:cNvSpPr txBox="1">
            <a:spLocks/>
          </p:cNvSpPr>
          <p:nvPr/>
        </p:nvSpPr>
        <p:spPr>
          <a:xfrm>
            <a:off x="7268240" y="5009141"/>
            <a:ext cx="4416004" cy="1201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72BF44"/>
                </a:solidFill>
                <a:effectLst/>
                <a:uLnTx/>
                <a:uFillTx/>
                <a:latin typeface="Open Sans" panose="020B0606030504020204" pitchFamily="34" charset="0"/>
                <a:ea typeface="Open Sans" panose="020B0606030504020204" pitchFamily="34" charset="0"/>
                <a:cs typeface="Open Sans" panose="020B0606030504020204" pitchFamily="34" charset="0"/>
              </a:rPr>
              <a:t>YOUR NAME</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72BF4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600" b="1" dirty="0">
                <a:solidFill>
                  <a:srgbClr val="72BF44"/>
                </a:solidFill>
                <a:latin typeface="Open Sans" panose="020B0606030504020204" pitchFamily="34" charset="0"/>
                <a:ea typeface="Open Sans" panose="020B0606030504020204" pitchFamily="34" charset="0"/>
                <a:cs typeface="Open Sans" panose="020B0606030504020204" pitchFamily="34" charset="0"/>
              </a:rPr>
              <a:t>TITLE</a:t>
            </a:r>
            <a:endParaRPr kumimoji="0" lang="en-US" sz="1600" b="1" i="0" u="none" strike="noStrike" kern="1200" cap="none" spc="0" normalizeH="0" baseline="0" noProof="0" dirty="0">
              <a:ln>
                <a:noFill/>
              </a:ln>
              <a:solidFill>
                <a:srgbClr val="72BF4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72BF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Date Placeholder 3">
            <a:extLst>
              <a:ext uri="{FF2B5EF4-FFF2-40B4-BE49-F238E27FC236}">
                <a16:creationId xmlns:a16="http://schemas.microsoft.com/office/drawing/2014/main" id="{06BC7F2D-19CA-E96A-F023-341FA06FABE5}"/>
              </a:ext>
            </a:extLst>
          </p:cNvPr>
          <p:cNvSpPr txBox="1">
            <a:spLocks/>
          </p:cNvSpPr>
          <p:nvPr/>
        </p:nvSpPr>
        <p:spPr>
          <a:xfrm>
            <a:off x="10193573" y="5999424"/>
            <a:ext cx="1490672" cy="3249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939598"/>
                </a:solidFill>
                <a:effectLst/>
                <a:uLnTx/>
                <a:uFillTx/>
                <a:latin typeface="Open Sans" panose="020B0606030504020204" pitchFamily="34" charset="0"/>
                <a:ea typeface="Open Sans" panose="020B0606030504020204" pitchFamily="34" charset="0"/>
                <a:cs typeface="Open Sans" panose="020B0606030504020204" pitchFamily="34" charset="0"/>
              </a:rPr>
              <a:t>Updated: 11/29/23</a:t>
            </a:r>
          </a:p>
        </p:txBody>
      </p:sp>
    </p:spTree>
    <p:extLst>
      <p:ext uri="{BB962C8B-B14F-4D97-AF65-F5344CB8AC3E}">
        <p14:creationId xmlns:p14="http://schemas.microsoft.com/office/powerpoint/2010/main" val="403945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1CC8-8856-1585-F218-AD147F5CC155}"/>
              </a:ext>
            </a:extLst>
          </p:cNvPr>
          <p:cNvSpPr>
            <a:spLocks noGrp="1"/>
          </p:cNvSpPr>
          <p:nvPr>
            <p:ph type="title"/>
          </p:nvPr>
        </p:nvSpPr>
        <p:spPr/>
        <p:txBody>
          <a:bodyPr/>
          <a:lstStyle/>
          <a:p>
            <a:r>
              <a:rPr lang="en-US" dirty="0"/>
              <a:t>HID LED REPLACEMENT LAMPS</a:t>
            </a:r>
          </a:p>
        </p:txBody>
      </p:sp>
      <p:sp>
        <p:nvSpPr>
          <p:cNvPr id="3" name="Content Placeholder 2">
            <a:extLst>
              <a:ext uri="{FF2B5EF4-FFF2-40B4-BE49-F238E27FC236}">
                <a16:creationId xmlns:a16="http://schemas.microsoft.com/office/drawing/2014/main" id="{CCB4D775-575D-72FB-7046-CBA3D003CD21}"/>
              </a:ext>
            </a:extLst>
          </p:cNvPr>
          <p:cNvSpPr>
            <a:spLocks noGrp="1"/>
          </p:cNvSpPr>
          <p:nvPr>
            <p:ph sz="half" idx="1"/>
          </p:nvPr>
        </p:nvSpPr>
        <p:spPr/>
        <p:txBody>
          <a:bodyPr>
            <a:norm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120-277</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150 lm/W</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80, 110W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3000, 4000, 5000K</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16,500 lumens</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Plug-In</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EX39 </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B8A94CFC-CDB8-B70E-EDD1-1262EA12ED40}"/>
              </a:ext>
            </a:extLst>
          </p:cNvPr>
          <p:cNvSpPr>
            <a:spLocks noGrp="1"/>
          </p:cNvSpPr>
          <p:nvPr>
            <p:ph sz="half" idx="2"/>
          </p:nvPr>
        </p:nvSpPr>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120-277V</a:t>
            </a:r>
          </a:p>
          <a:p>
            <a:r>
              <a:rPr lang="en-US" sz="1000" dirty="0">
                <a:latin typeface="Open Sans" panose="020B0606030504020204" pitchFamily="34" charset="0"/>
                <a:ea typeface="Open Sans" panose="020B0606030504020204" pitchFamily="34" charset="0"/>
                <a:cs typeface="Open Sans" panose="020B0606030504020204" pitchFamily="34" charset="0"/>
              </a:rPr>
              <a:t>144-162 lm/W</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a:t>
            </a:r>
            <a:r>
              <a:rPr lang="en-US" sz="1000" dirty="0">
                <a:latin typeface="Open Sans" panose="020B0606030504020204" pitchFamily="34" charset="0"/>
                <a:ea typeface="Open Sans" panose="020B0606030504020204" pitchFamily="34" charset="0"/>
                <a:cs typeface="Open Sans" panose="020B0606030504020204" pitchFamily="34" charset="0"/>
              </a:rPr>
              <a:t> 20/10/5W; 30/20/10W; 40/30/20W; 60/40/20W                                                         </a:t>
            </a:r>
            <a:r>
              <a:rPr lang="en-US" sz="1000" b="1" dirty="0">
                <a:latin typeface="Open Sans" panose="020B0606030504020204" pitchFamily="34" charset="0"/>
                <a:ea typeface="Open Sans" panose="020B0606030504020204" pitchFamily="34" charset="0"/>
                <a:cs typeface="Open Sans" panose="020B0606030504020204" pitchFamily="34" charset="0"/>
              </a:rPr>
              <a:t>FieldCCeT:</a:t>
            </a:r>
            <a:r>
              <a:rPr lang="en-US" sz="1000" dirty="0">
                <a:latin typeface="Open Sans" panose="020B0606030504020204" pitchFamily="34" charset="0"/>
                <a:ea typeface="Open Sans" panose="020B0606030504020204" pitchFamily="34" charset="0"/>
                <a:cs typeface="Open Sans" panose="020B0606030504020204" pitchFamily="34" charset="0"/>
              </a:rPr>
              <a:t> 30/40/5000K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9,000 lumens</a:t>
            </a:r>
          </a:p>
          <a:p>
            <a:r>
              <a:rPr lang="en-US" sz="1000" dirty="0">
                <a:latin typeface="Open Sans" panose="020B0606030504020204" pitchFamily="34" charset="0"/>
                <a:ea typeface="Open Sans" panose="020B0606030504020204" pitchFamily="34" charset="0"/>
                <a:cs typeface="Open Sans" panose="020B0606030504020204" pitchFamily="34" charset="0"/>
              </a:rPr>
              <a:t>E26 and EX39</a:t>
            </a:r>
          </a:p>
        </p:txBody>
      </p:sp>
      <p:sp>
        <p:nvSpPr>
          <p:cNvPr id="5" name="Text Placeholder 4">
            <a:extLst>
              <a:ext uri="{FF2B5EF4-FFF2-40B4-BE49-F238E27FC236}">
                <a16:creationId xmlns:a16="http://schemas.microsoft.com/office/drawing/2014/main" id="{8679861B-D993-7AF5-EA51-B170A54CE5F6}"/>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AREA LIGHT</a:t>
            </a:r>
          </a:p>
        </p:txBody>
      </p:sp>
      <p:sp>
        <p:nvSpPr>
          <p:cNvPr id="6" name="Text Placeholder 5">
            <a:extLst>
              <a:ext uri="{FF2B5EF4-FFF2-40B4-BE49-F238E27FC236}">
                <a16:creationId xmlns:a16="http://schemas.microsoft.com/office/drawing/2014/main" id="{8F8385BE-3456-2341-E484-01CAB744ED18}"/>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WALLPACK</a:t>
            </a:r>
          </a:p>
        </p:txBody>
      </p:sp>
      <p:pic>
        <p:nvPicPr>
          <p:cNvPr id="16" name="Picture 15">
            <a:extLst>
              <a:ext uri="{FF2B5EF4-FFF2-40B4-BE49-F238E27FC236}">
                <a16:creationId xmlns:a16="http://schemas.microsoft.com/office/drawing/2014/main" id="{D396540E-D958-1CA0-AA0B-95BDB2169DD7}"/>
              </a:ext>
            </a:extLst>
          </p:cNvPr>
          <p:cNvPicPr>
            <a:picLocks noChangeAspect="1"/>
          </p:cNvPicPr>
          <p:nvPr/>
        </p:nvPicPr>
        <p:blipFill>
          <a:blip r:embed="rId2"/>
          <a:stretch>
            <a:fillRect/>
          </a:stretch>
        </p:blipFill>
        <p:spPr>
          <a:xfrm>
            <a:off x="7723630" y="2733918"/>
            <a:ext cx="2256948" cy="2135453"/>
          </a:xfrm>
          <a:prstGeom prst="rect">
            <a:avLst/>
          </a:prstGeom>
        </p:spPr>
      </p:pic>
      <p:pic>
        <p:nvPicPr>
          <p:cNvPr id="26" name="Picture 25">
            <a:extLst>
              <a:ext uri="{FF2B5EF4-FFF2-40B4-BE49-F238E27FC236}">
                <a16:creationId xmlns:a16="http://schemas.microsoft.com/office/drawing/2014/main" id="{24D8B4E0-311F-81E1-4AB1-3C638312A329}"/>
              </a:ext>
            </a:extLst>
          </p:cNvPr>
          <p:cNvPicPr>
            <a:picLocks noChangeAspect="1"/>
          </p:cNvPicPr>
          <p:nvPr/>
        </p:nvPicPr>
        <p:blipFill>
          <a:blip r:embed="rId3"/>
          <a:stretch>
            <a:fillRect/>
          </a:stretch>
        </p:blipFill>
        <p:spPr>
          <a:xfrm>
            <a:off x="3958028" y="3280608"/>
            <a:ext cx="413679" cy="413679"/>
          </a:xfrm>
          <a:prstGeom prst="rect">
            <a:avLst/>
          </a:prstGeom>
        </p:spPr>
      </p:pic>
      <p:pic>
        <p:nvPicPr>
          <p:cNvPr id="27" name="Picture 26">
            <a:extLst>
              <a:ext uri="{FF2B5EF4-FFF2-40B4-BE49-F238E27FC236}">
                <a16:creationId xmlns:a16="http://schemas.microsoft.com/office/drawing/2014/main" id="{DA39B764-F64B-0ED0-54CA-99373AA57621}"/>
              </a:ext>
            </a:extLst>
          </p:cNvPr>
          <p:cNvPicPr>
            <a:picLocks noChangeAspect="1"/>
          </p:cNvPicPr>
          <p:nvPr/>
        </p:nvPicPr>
        <p:blipFill>
          <a:blip r:embed="rId4"/>
          <a:stretch>
            <a:fillRect/>
          </a:stretch>
        </p:blipFill>
        <p:spPr>
          <a:xfrm>
            <a:off x="4448108" y="3280608"/>
            <a:ext cx="427279" cy="427279"/>
          </a:xfrm>
          <a:prstGeom prst="rect">
            <a:avLst/>
          </a:prstGeom>
        </p:spPr>
      </p:pic>
      <p:sp>
        <p:nvSpPr>
          <p:cNvPr id="28" name="Rectangle: Rounded Corners 27">
            <a:extLst>
              <a:ext uri="{FF2B5EF4-FFF2-40B4-BE49-F238E27FC236}">
                <a16:creationId xmlns:a16="http://schemas.microsoft.com/office/drawing/2014/main" id="{69B46D00-3FB8-5C63-B9ED-D55F0EC9E149}"/>
              </a:ext>
            </a:extLst>
          </p:cNvPr>
          <p:cNvSpPr/>
          <p:nvPr/>
        </p:nvSpPr>
        <p:spPr>
          <a:xfrm>
            <a:off x="312962" y="5275501"/>
            <a:ext cx="5539198" cy="116554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180° beam angle, Horizontal Operation,</a:t>
            </a:r>
          </a:p>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Expands to Illuminate Wider Area, Controls Ready, Replaces up to 400W HID</a:t>
            </a:r>
          </a:p>
        </p:txBody>
      </p:sp>
      <p:pic>
        <p:nvPicPr>
          <p:cNvPr id="31" name="Picture 30">
            <a:extLst>
              <a:ext uri="{FF2B5EF4-FFF2-40B4-BE49-F238E27FC236}">
                <a16:creationId xmlns:a16="http://schemas.microsoft.com/office/drawing/2014/main" id="{E56F83E0-7D75-8A52-682A-8BB5FB0F1C20}"/>
              </a:ext>
            </a:extLst>
          </p:cNvPr>
          <p:cNvPicPr>
            <a:picLocks noChangeAspect="1"/>
          </p:cNvPicPr>
          <p:nvPr/>
        </p:nvPicPr>
        <p:blipFill>
          <a:blip r:embed="rId5"/>
          <a:stretch>
            <a:fillRect/>
          </a:stretch>
        </p:blipFill>
        <p:spPr>
          <a:xfrm>
            <a:off x="1275399" y="3232985"/>
            <a:ext cx="2016171" cy="1568733"/>
          </a:xfrm>
          <a:prstGeom prst="rect">
            <a:avLst/>
          </a:prstGeom>
        </p:spPr>
      </p:pic>
      <p:pic>
        <p:nvPicPr>
          <p:cNvPr id="7" name="Picture 6">
            <a:extLst>
              <a:ext uri="{FF2B5EF4-FFF2-40B4-BE49-F238E27FC236}">
                <a16:creationId xmlns:a16="http://schemas.microsoft.com/office/drawing/2014/main" id="{106D10AF-14B2-1E96-2425-C95969DC5BE3}"/>
              </a:ext>
            </a:extLst>
          </p:cNvPr>
          <p:cNvPicPr>
            <a:picLocks noChangeAspect="1"/>
          </p:cNvPicPr>
          <p:nvPr/>
        </p:nvPicPr>
        <p:blipFill>
          <a:blip r:embed="rId6"/>
          <a:stretch>
            <a:fillRect/>
          </a:stretch>
        </p:blipFill>
        <p:spPr>
          <a:xfrm>
            <a:off x="3456609" y="3767693"/>
            <a:ext cx="835964" cy="1095727"/>
          </a:xfrm>
          <a:prstGeom prst="rect">
            <a:avLst/>
          </a:prstGeom>
        </p:spPr>
      </p:pic>
      <p:pic>
        <p:nvPicPr>
          <p:cNvPr id="8" name="Picture 7">
            <a:extLst>
              <a:ext uri="{FF2B5EF4-FFF2-40B4-BE49-F238E27FC236}">
                <a16:creationId xmlns:a16="http://schemas.microsoft.com/office/drawing/2014/main" id="{8FE7974D-77EF-4695-D0E2-CB9272D9F10A}"/>
              </a:ext>
            </a:extLst>
          </p:cNvPr>
          <p:cNvPicPr>
            <a:picLocks noChangeAspect="1"/>
          </p:cNvPicPr>
          <p:nvPr/>
        </p:nvPicPr>
        <p:blipFill>
          <a:blip r:embed="rId7"/>
          <a:stretch>
            <a:fillRect/>
          </a:stretch>
        </p:blipFill>
        <p:spPr>
          <a:xfrm>
            <a:off x="4457612" y="3829915"/>
            <a:ext cx="767573" cy="986242"/>
          </a:xfrm>
          <a:prstGeom prst="rect">
            <a:avLst/>
          </a:prstGeom>
        </p:spPr>
      </p:pic>
      <p:sp>
        <p:nvSpPr>
          <p:cNvPr id="17" name="Rectangle: Rounded Corners 16">
            <a:extLst>
              <a:ext uri="{FF2B5EF4-FFF2-40B4-BE49-F238E27FC236}">
                <a16:creationId xmlns:a16="http://schemas.microsoft.com/office/drawing/2014/main" id="{73AD1F96-4FEF-69C8-7424-EC94F104DE8C}"/>
              </a:ext>
            </a:extLst>
          </p:cNvPr>
          <p:cNvSpPr/>
          <p:nvPr/>
        </p:nvSpPr>
        <p:spPr>
          <a:xfrm>
            <a:off x="6365808" y="5275501"/>
            <a:ext cx="5386220" cy="116554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Small Compact Size, Horizontal Mount, Rotatable Base, 4kV Surge Protection, Replaces up to 250W HID </a:t>
            </a:r>
          </a:p>
        </p:txBody>
      </p:sp>
    </p:spTree>
    <p:extLst>
      <p:ext uri="{BB962C8B-B14F-4D97-AF65-F5344CB8AC3E}">
        <p14:creationId xmlns:p14="http://schemas.microsoft.com/office/powerpoint/2010/main" val="283148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5879ED7-0DB5-6409-C1ED-9A444038E245}"/>
              </a:ext>
            </a:extLst>
          </p:cNvPr>
          <p:cNvPicPr>
            <a:picLocks noChangeAspect="1"/>
          </p:cNvPicPr>
          <p:nvPr/>
        </p:nvPicPr>
        <p:blipFill>
          <a:blip r:embed="rId2"/>
          <a:stretch>
            <a:fillRect/>
          </a:stretch>
        </p:blipFill>
        <p:spPr>
          <a:xfrm>
            <a:off x="7928737" y="4595579"/>
            <a:ext cx="767573" cy="986242"/>
          </a:xfrm>
          <a:prstGeom prst="rect">
            <a:avLst/>
          </a:prstGeom>
        </p:spPr>
      </p:pic>
      <p:sp>
        <p:nvSpPr>
          <p:cNvPr id="2" name="Title 1">
            <a:extLst>
              <a:ext uri="{FF2B5EF4-FFF2-40B4-BE49-F238E27FC236}">
                <a16:creationId xmlns:a16="http://schemas.microsoft.com/office/drawing/2014/main" id="{8E9C1CC8-8856-1585-F218-AD147F5CC155}"/>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HID LED REPLACEMENT LAMPS</a:t>
            </a:r>
          </a:p>
        </p:txBody>
      </p:sp>
      <p:sp>
        <p:nvSpPr>
          <p:cNvPr id="3" name="Content Placeholder 2">
            <a:extLst>
              <a:ext uri="{FF2B5EF4-FFF2-40B4-BE49-F238E27FC236}">
                <a16:creationId xmlns:a16="http://schemas.microsoft.com/office/drawing/2014/main" id="{CCB4D775-575D-72FB-7046-CBA3D003CD21}"/>
              </a:ext>
            </a:extLst>
          </p:cNvPr>
          <p:cNvSpPr>
            <a:spLocks noGrp="1"/>
          </p:cNvSpPr>
          <p:nvPr>
            <p:ph sz="half" idx="1"/>
          </p:nvPr>
        </p:nvSpPr>
        <p:spPr/>
        <p:txBody>
          <a:bodyPr>
            <a:normAutofit/>
          </a:bodyPr>
          <a:lstStyle/>
          <a:p>
            <a:pPr marR="0" lvl="0" fontAlgn="auto">
              <a:lnSpc>
                <a:spcPct val="110000"/>
              </a:lnSpc>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120-277</a:t>
            </a:r>
          </a:p>
          <a:p>
            <a:pPr marR="0" lvl="0" fontAlgn="auto">
              <a:lnSpc>
                <a:spcPct val="110000"/>
              </a:lnSpc>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164 lm/W</a:t>
            </a:r>
          </a:p>
          <a:p>
            <a:pPr marR="0" lvl="0" fontAlgn="auto">
              <a:lnSpc>
                <a:spcPct val="110000"/>
              </a:lnSpc>
              <a:spcAft>
                <a:spcPts val="0"/>
              </a:spcAft>
              <a:buClrTx/>
              <a:buSzTx/>
              <a:tabLst/>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72, 100, 152W                   </a:t>
            </a:r>
            <a:r>
              <a:rPr lang="en-US" sz="1000" b="1" dirty="0">
                <a:latin typeface="Open Sans" panose="020B0606030504020204" pitchFamily="34" charset="0"/>
                <a:ea typeface="Open Sans" panose="020B0606030504020204" pitchFamily="34" charset="0"/>
                <a:cs typeface="Open Sans" panose="020B0606030504020204" pitchFamily="34" charset="0"/>
              </a:rPr>
              <a:t>Fixed CCT</a:t>
            </a:r>
            <a:r>
              <a:rPr lang="en-US" sz="1000" dirty="0">
                <a:latin typeface="Open Sans" panose="020B0606030504020204" pitchFamily="34" charset="0"/>
                <a:ea typeface="Open Sans" panose="020B0606030504020204" pitchFamily="34" charset="0"/>
                <a:cs typeface="Open Sans" panose="020B0606030504020204" pitchFamily="34" charset="0"/>
              </a:rPr>
              <a:t>: 4000, 5000K</a:t>
            </a:r>
          </a:p>
          <a:p>
            <a:pPr marR="0" lvl="0" fontAlgn="auto">
              <a:lnSpc>
                <a:spcPct val="110000"/>
              </a:lnSpc>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25,000 lumens</a:t>
            </a:r>
          </a:p>
          <a:p>
            <a:pPr marR="0" lvl="0" fontAlgn="auto">
              <a:lnSpc>
                <a:spcPct val="110000"/>
              </a:lnSpc>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E39 </a:t>
            </a:r>
          </a:p>
        </p:txBody>
      </p:sp>
      <p:sp>
        <p:nvSpPr>
          <p:cNvPr id="4" name="Content Placeholder 3">
            <a:extLst>
              <a:ext uri="{FF2B5EF4-FFF2-40B4-BE49-F238E27FC236}">
                <a16:creationId xmlns:a16="http://schemas.microsoft.com/office/drawing/2014/main" id="{B8A94CFC-CDB8-B70E-EDD1-1262EA12ED40}"/>
              </a:ext>
            </a:extLst>
          </p:cNvPr>
          <p:cNvSpPr>
            <a:spLocks noGrp="1"/>
          </p:cNvSpPr>
          <p:nvPr>
            <p:ph sz="half" idx="2"/>
          </p:nvPr>
        </p:nvSpPr>
        <p:spPr/>
        <p:txBody>
          <a:bodyPr>
            <a:normAutofit/>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120-277V</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135 lm/W</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80, 115W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3000, 4000, 5000K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15,500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EX39</a:t>
            </a:r>
          </a:p>
        </p:txBody>
      </p:sp>
      <p:sp>
        <p:nvSpPr>
          <p:cNvPr id="5" name="Text Placeholder 4">
            <a:extLst>
              <a:ext uri="{FF2B5EF4-FFF2-40B4-BE49-F238E27FC236}">
                <a16:creationId xmlns:a16="http://schemas.microsoft.com/office/drawing/2014/main" id="{8679861B-D993-7AF5-EA51-B170A54CE5F6}"/>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HIGH/LOW BAY</a:t>
            </a:r>
          </a:p>
        </p:txBody>
      </p:sp>
      <p:sp>
        <p:nvSpPr>
          <p:cNvPr id="6" name="Text Placeholder 5">
            <a:extLst>
              <a:ext uri="{FF2B5EF4-FFF2-40B4-BE49-F238E27FC236}">
                <a16:creationId xmlns:a16="http://schemas.microsoft.com/office/drawing/2014/main" id="{8F8385BE-3456-2341-E484-01CAB744ED18}"/>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HIGH/LOW BAY</a:t>
            </a:r>
          </a:p>
        </p:txBody>
      </p:sp>
      <p:sp>
        <p:nvSpPr>
          <p:cNvPr id="7" name="Content Placeholder 6">
            <a:extLst>
              <a:ext uri="{FF2B5EF4-FFF2-40B4-BE49-F238E27FC236}">
                <a16:creationId xmlns:a16="http://schemas.microsoft.com/office/drawing/2014/main" id="{4EA19AFB-6206-1A61-EA55-4B591BED9C75}"/>
              </a:ext>
            </a:extLst>
          </p:cNvPr>
          <p:cNvSpPr>
            <a:spLocks noGrp="1"/>
          </p:cNvSpPr>
          <p:nvPr>
            <p:ph sz="half" idx="11"/>
          </p:nvPr>
        </p:nvSpPr>
        <p:spPr/>
        <p:txBody>
          <a:bodyPr>
            <a:normAutofit/>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120-277V</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123-151 lm/W</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PowerSet</a:t>
            </a:r>
            <a:r>
              <a:rPr lang="en-US" sz="1000" dirty="0">
                <a:latin typeface="Open Sans" panose="020B0606030504020204" pitchFamily="34" charset="0"/>
                <a:ea typeface="Open Sans" panose="020B0606030504020204" pitchFamily="34" charset="0"/>
                <a:cs typeface="Open Sans" panose="020B0606030504020204" pitchFamily="34" charset="0"/>
              </a:rPr>
              <a:t>: E26 &amp; EX39: 18/12/9W; 27/18/12W; 36/27/18W; 54/45/36W EX39: 63/54/45W; 80/63/54W; 100/80/63; 120/100/80W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30/40/5000K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17,400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E26 and EX39 Base</a:t>
            </a:r>
          </a:p>
          <a:p>
            <a:endParaRPr lang="en-US" sz="1800" dirty="0">
              <a:cs typeface="Calibri"/>
            </a:endParaRPr>
          </a:p>
          <a:p>
            <a:endParaRPr lang="en-US" dirty="0"/>
          </a:p>
        </p:txBody>
      </p:sp>
      <p:sp>
        <p:nvSpPr>
          <p:cNvPr id="8" name="Text Placeholder 7">
            <a:extLst>
              <a:ext uri="{FF2B5EF4-FFF2-40B4-BE49-F238E27FC236}">
                <a16:creationId xmlns:a16="http://schemas.microsoft.com/office/drawing/2014/main" id="{F844C8A1-3E5E-0E71-FE5E-E686F584F78F}"/>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CORN COB</a:t>
            </a:r>
          </a:p>
        </p:txBody>
      </p:sp>
      <p:sp>
        <p:nvSpPr>
          <p:cNvPr id="9" name="Content Placeholder 8">
            <a:extLst>
              <a:ext uri="{FF2B5EF4-FFF2-40B4-BE49-F238E27FC236}">
                <a16:creationId xmlns:a16="http://schemas.microsoft.com/office/drawing/2014/main" id="{1B0374A5-6C61-0D86-2E5A-DEAD282461FD}"/>
              </a:ext>
            </a:extLst>
          </p:cNvPr>
          <p:cNvSpPr>
            <a:spLocks noGrp="1"/>
          </p:cNvSpPr>
          <p:nvPr>
            <p:ph sz="half" idx="13"/>
          </p:nvPr>
        </p:nvSpPr>
        <p:spPr/>
        <p:txBody>
          <a:bodyPr>
            <a:normAutofit/>
          </a:bodyPr>
          <a:lstStyle/>
          <a:p>
            <a:pPr>
              <a:defRPr/>
            </a:pPr>
            <a:r>
              <a:rPr lang="en-US" sz="1000" dirty="0">
                <a:latin typeface="Open Sans" panose="020B0606030504020204" pitchFamily="34" charset="0"/>
                <a:ea typeface="Open Sans" panose="020B0606030504020204" pitchFamily="34" charset="0"/>
                <a:cs typeface="Open Sans" panose="020B0606030504020204" pitchFamily="34" charset="0"/>
              </a:rPr>
              <a:t>277-480V</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116-137 lm/W</a:t>
            </a:r>
          </a:p>
          <a:p>
            <a:pPr>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a:t>
            </a:r>
            <a:r>
              <a:rPr lang="en-US" sz="1000" dirty="0">
                <a:latin typeface="Open Sans" panose="020B0606030504020204" pitchFamily="34" charset="0"/>
                <a:ea typeface="Open Sans" panose="020B0606030504020204" pitchFamily="34" charset="0"/>
                <a:cs typeface="Open Sans" panose="020B0606030504020204" pitchFamily="34" charset="0"/>
              </a:rPr>
              <a:t>: E26 &amp; EX39: 36, 45, 54W EX39: 80, 100W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30/40/5000K</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14,000 lumens</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EX26 and EX39 Base</a:t>
            </a:r>
          </a:p>
        </p:txBody>
      </p:sp>
      <p:sp>
        <p:nvSpPr>
          <p:cNvPr id="10" name="Text Placeholder 9">
            <a:extLst>
              <a:ext uri="{FF2B5EF4-FFF2-40B4-BE49-F238E27FC236}">
                <a16:creationId xmlns:a16="http://schemas.microsoft.com/office/drawing/2014/main" id="{20295C13-BAEA-CEFD-2021-713E417272F7}"/>
              </a:ext>
            </a:extLst>
          </p:cNvPr>
          <p:cNvSpPr>
            <a:spLocks noGrp="1"/>
          </p:cNvSpPr>
          <p:nvPr>
            <p:ph type="body" sz="quarter" idx="14"/>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CORN COB – 480V</a:t>
            </a:r>
          </a:p>
        </p:txBody>
      </p:sp>
      <p:sp>
        <p:nvSpPr>
          <p:cNvPr id="17" name="Rectangle: Rounded Corners 16">
            <a:extLst>
              <a:ext uri="{FF2B5EF4-FFF2-40B4-BE49-F238E27FC236}">
                <a16:creationId xmlns:a16="http://schemas.microsoft.com/office/drawing/2014/main" id="{73AD1F96-4FEF-69C8-7424-EC94F104DE8C}"/>
              </a:ext>
            </a:extLst>
          </p:cNvPr>
          <p:cNvSpPr/>
          <p:nvPr/>
        </p:nvSpPr>
        <p:spPr>
          <a:xfrm>
            <a:off x="3256597" y="5642043"/>
            <a:ext cx="2702026" cy="79899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Controls Ready, Ballast Bypass, Replaces up to 400W HID </a:t>
            </a:r>
          </a:p>
        </p:txBody>
      </p:sp>
      <p:sp>
        <p:nvSpPr>
          <p:cNvPr id="19" name="Rectangle: Rounded Corners 18">
            <a:extLst>
              <a:ext uri="{FF2B5EF4-FFF2-40B4-BE49-F238E27FC236}">
                <a16:creationId xmlns:a16="http://schemas.microsoft.com/office/drawing/2014/main" id="{FD86B8FC-0823-C1EC-A8EB-15DFF52140E5}"/>
              </a:ext>
            </a:extLst>
          </p:cNvPr>
          <p:cNvSpPr/>
          <p:nvPr/>
        </p:nvSpPr>
        <p:spPr>
          <a:xfrm>
            <a:off x="6212849" y="5642043"/>
            <a:ext cx="2702026" cy="79899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Vertical and Universal Mount, Controls Ready, Replaces up to 320W HID</a:t>
            </a:r>
          </a:p>
        </p:txBody>
      </p:sp>
      <p:pic>
        <p:nvPicPr>
          <p:cNvPr id="23" name="Picture 22">
            <a:extLst>
              <a:ext uri="{FF2B5EF4-FFF2-40B4-BE49-F238E27FC236}">
                <a16:creationId xmlns:a16="http://schemas.microsoft.com/office/drawing/2014/main" id="{23F4F451-F682-DD27-1110-4A6263BB3412}"/>
              </a:ext>
            </a:extLst>
          </p:cNvPr>
          <p:cNvPicPr>
            <a:picLocks noChangeAspect="1"/>
          </p:cNvPicPr>
          <p:nvPr/>
        </p:nvPicPr>
        <p:blipFill>
          <a:blip r:embed="rId3"/>
          <a:stretch>
            <a:fillRect/>
          </a:stretch>
        </p:blipFill>
        <p:spPr>
          <a:xfrm>
            <a:off x="6829655" y="3535855"/>
            <a:ext cx="1434352" cy="1104617"/>
          </a:xfrm>
          <a:prstGeom prst="rect">
            <a:avLst/>
          </a:prstGeom>
        </p:spPr>
      </p:pic>
      <p:sp>
        <p:nvSpPr>
          <p:cNvPr id="24" name="Rectangle: Rounded Corners 23">
            <a:extLst>
              <a:ext uri="{FF2B5EF4-FFF2-40B4-BE49-F238E27FC236}">
                <a16:creationId xmlns:a16="http://schemas.microsoft.com/office/drawing/2014/main" id="{C72A5A8F-4809-61BB-2DD9-7511BE069739}"/>
              </a:ext>
            </a:extLst>
          </p:cNvPr>
          <p:cNvSpPr/>
          <p:nvPr/>
        </p:nvSpPr>
        <p:spPr>
          <a:xfrm>
            <a:off x="9140526" y="5642043"/>
            <a:ext cx="2702026" cy="79899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Vertical and Universal Mount, 277- 480V, Replaces up to 250W HID</a:t>
            </a:r>
          </a:p>
        </p:txBody>
      </p:sp>
      <p:pic>
        <p:nvPicPr>
          <p:cNvPr id="25" name="Picture 24">
            <a:extLst>
              <a:ext uri="{FF2B5EF4-FFF2-40B4-BE49-F238E27FC236}">
                <a16:creationId xmlns:a16="http://schemas.microsoft.com/office/drawing/2014/main" id="{1FDBEC14-B077-ACE1-2F32-09440104669F}"/>
              </a:ext>
            </a:extLst>
          </p:cNvPr>
          <p:cNvPicPr>
            <a:picLocks noChangeAspect="1"/>
          </p:cNvPicPr>
          <p:nvPr/>
        </p:nvPicPr>
        <p:blipFill>
          <a:blip r:embed="rId4"/>
          <a:stretch>
            <a:fillRect/>
          </a:stretch>
        </p:blipFill>
        <p:spPr>
          <a:xfrm>
            <a:off x="9837549" y="3744759"/>
            <a:ext cx="1446203" cy="1147402"/>
          </a:xfrm>
          <a:prstGeom prst="rect">
            <a:avLst/>
          </a:prstGeom>
        </p:spPr>
      </p:pic>
      <p:sp>
        <p:nvSpPr>
          <p:cNvPr id="28" name="Rectangle: Rounded Corners 27">
            <a:extLst>
              <a:ext uri="{FF2B5EF4-FFF2-40B4-BE49-F238E27FC236}">
                <a16:creationId xmlns:a16="http://schemas.microsoft.com/office/drawing/2014/main" id="{69B46D00-3FB8-5C63-B9ED-D55F0EC9E149}"/>
              </a:ext>
            </a:extLst>
          </p:cNvPr>
          <p:cNvSpPr/>
          <p:nvPr/>
        </p:nvSpPr>
        <p:spPr>
          <a:xfrm>
            <a:off x="319398" y="5642043"/>
            <a:ext cx="2702026" cy="79899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6kV surge protection, Ballast Bypass, Replaces up to 400W HID</a:t>
            </a:r>
          </a:p>
        </p:txBody>
      </p:sp>
      <p:pic>
        <p:nvPicPr>
          <p:cNvPr id="14" name="Picture 13">
            <a:extLst>
              <a:ext uri="{FF2B5EF4-FFF2-40B4-BE49-F238E27FC236}">
                <a16:creationId xmlns:a16="http://schemas.microsoft.com/office/drawing/2014/main" id="{8927DA96-7639-5E35-327A-C6BD83941715}"/>
              </a:ext>
            </a:extLst>
          </p:cNvPr>
          <p:cNvPicPr>
            <a:picLocks noChangeAspect="1"/>
          </p:cNvPicPr>
          <p:nvPr/>
        </p:nvPicPr>
        <p:blipFill>
          <a:blip r:embed="rId5"/>
          <a:stretch>
            <a:fillRect/>
          </a:stretch>
        </p:blipFill>
        <p:spPr>
          <a:xfrm>
            <a:off x="839974" y="3603018"/>
            <a:ext cx="1339173" cy="1256838"/>
          </a:xfrm>
          <a:prstGeom prst="rect">
            <a:avLst/>
          </a:prstGeom>
        </p:spPr>
      </p:pic>
      <p:pic>
        <p:nvPicPr>
          <p:cNvPr id="33" name="Picture 32">
            <a:extLst>
              <a:ext uri="{FF2B5EF4-FFF2-40B4-BE49-F238E27FC236}">
                <a16:creationId xmlns:a16="http://schemas.microsoft.com/office/drawing/2014/main" id="{4141C865-54DA-329E-A505-B37DB7E4E374}"/>
              </a:ext>
            </a:extLst>
          </p:cNvPr>
          <p:cNvPicPr>
            <a:picLocks noChangeAspect="1"/>
          </p:cNvPicPr>
          <p:nvPr/>
        </p:nvPicPr>
        <p:blipFill>
          <a:blip r:embed="rId6"/>
          <a:stretch>
            <a:fillRect/>
          </a:stretch>
        </p:blipFill>
        <p:spPr>
          <a:xfrm>
            <a:off x="3950957" y="3246796"/>
            <a:ext cx="1258060" cy="1258060"/>
          </a:xfrm>
          <a:prstGeom prst="rect">
            <a:avLst/>
          </a:prstGeom>
        </p:spPr>
      </p:pic>
      <p:pic>
        <p:nvPicPr>
          <p:cNvPr id="11" name="Picture 10">
            <a:extLst>
              <a:ext uri="{FF2B5EF4-FFF2-40B4-BE49-F238E27FC236}">
                <a16:creationId xmlns:a16="http://schemas.microsoft.com/office/drawing/2014/main" id="{9C060638-5ED6-C151-8A40-B68A6FBBAEA4}"/>
              </a:ext>
            </a:extLst>
          </p:cNvPr>
          <p:cNvPicPr>
            <a:picLocks noChangeAspect="1"/>
          </p:cNvPicPr>
          <p:nvPr/>
        </p:nvPicPr>
        <p:blipFill>
          <a:blip r:embed="rId7"/>
          <a:stretch>
            <a:fillRect/>
          </a:stretch>
        </p:blipFill>
        <p:spPr>
          <a:xfrm>
            <a:off x="3554805" y="4648893"/>
            <a:ext cx="413679" cy="413679"/>
          </a:xfrm>
          <a:prstGeom prst="rect">
            <a:avLst/>
          </a:prstGeom>
        </p:spPr>
      </p:pic>
      <p:pic>
        <p:nvPicPr>
          <p:cNvPr id="12" name="Picture 11">
            <a:extLst>
              <a:ext uri="{FF2B5EF4-FFF2-40B4-BE49-F238E27FC236}">
                <a16:creationId xmlns:a16="http://schemas.microsoft.com/office/drawing/2014/main" id="{D05C1A0B-2178-4053-A69E-1665D90D3E30}"/>
              </a:ext>
            </a:extLst>
          </p:cNvPr>
          <p:cNvPicPr>
            <a:picLocks noChangeAspect="1"/>
          </p:cNvPicPr>
          <p:nvPr/>
        </p:nvPicPr>
        <p:blipFill>
          <a:blip r:embed="rId8"/>
          <a:stretch>
            <a:fillRect/>
          </a:stretch>
        </p:blipFill>
        <p:spPr>
          <a:xfrm>
            <a:off x="3523678" y="5172527"/>
            <a:ext cx="427279" cy="427279"/>
          </a:xfrm>
          <a:prstGeom prst="rect">
            <a:avLst/>
          </a:prstGeom>
        </p:spPr>
      </p:pic>
      <p:pic>
        <p:nvPicPr>
          <p:cNvPr id="13" name="Picture 12">
            <a:extLst>
              <a:ext uri="{FF2B5EF4-FFF2-40B4-BE49-F238E27FC236}">
                <a16:creationId xmlns:a16="http://schemas.microsoft.com/office/drawing/2014/main" id="{9A324BD3-F340-E503-47EA-CACDFEB7E957}"/>
              </a:ext>
            </a:extLst>
          </p:cNvPr>
          <p:cNvPicPr>
            <a:picLocks noChangeAspect="1"/>
          </p:cNvPicPr>
          <p:nvPr/>
        </p:nvPicPr>
        <p:blipFill>
          <a:blip r:embed="rId9"/>
          <a:stretch>
            <a:fillRect/>
          </a:stretch>
        </p:blipFill>
        <p:spPr>
          <a:xfrm>
            <a:off x="4101391" y="4547093"/>
            <a:ext cx="835964" cy="1095727"/>
          </a:xfrm>
          <a:prstGeom prst="rect">
            <a:avLst/>
          </a:prstGeom>
        </p:spPr>
      </p:pic>
      <p:pic>
        <p:nvPicPr>
          <p:cNvPr id="16" name="Picture 15">
            <a:extLst>
              <a:ext uri="{FF2B5EF4-FFF2-40B4-BE49-F238E27FC236}">
                <a16:creationId xmlns:a16="http://schemas.microsoft.com/office/drawing/2014/main" id="{08757EB3-8E3C-7692-BCF5-4723E015296B}"/>
              </a:ext>
            </a:extLst>
          </p:cNvPr>
          <p:cNvPicPr>
            <a:picLocks noChangeAspect="1"/>
          </p:cNvPicPr>
          <p:nvPr/>
        </p:nvPicPr>
        <p:blipFill>
          <a:blip r:embed="rId2"/>
          <a:stretch>
            <a:fillRect/>
          </a:stretch>
        </p:blipFill>
        <p:spPr>
          <a:xfrm>
            <a:off x="5027219" y="4595579"/>
            <a:ext cx="767573" cy="986242"/>
          </a:xfrm>
          <a:prstGeom prst="rect">
            <a:avLst/>
          </a:prstGeom>
        </p:spPr>
      </p:pic>
      <p:pic>
        <p:nvPicPr>
          <p:cNvPr id="26" name="Picture 25">
            <a:extLst>
              <a:ext uri="{FF2B5EF4-FFF2-40B4-BE49-F238E27FC236}">
                <a16:creationId xmlns:a16="http://schemas.microsoft.com/office/drawing/2014/main" id="{4A47A2A6-C575-0909-DD2B-9929EA807CE2}"/>
              </a:ext>
            </a:extLst>
          </p:cNvPr>
          <p:cNvPicPr>
            <a:picLocks noChangeAspect="1"/>
          </p:cNvPicPr>
          <p:nvPr/>
        </p:nvPicPr>
        <p:blipFill>
          <a:blip r:embed="rId7"/>
          <a:stretch>
            <a:fillRect/>
          </a:stretch>
        </p:blipFill>
        <p:spPr>
          <a:xfrm>
            <a:off x="6456323" y="4648893"/>
            <a:ext cx="413679" cy="413679"/>
          </a:xfrm>
          <a:prstGeom prst="rect">
            <a:avLst/>
          </a:prstGeom>
        </p:spPr>
      </p:pic>
      <p:pic>
        <p:nvPicPr>
          <p:cNvPr id="27" name="Picture 26">
            <a:extLst>
              <a:ext uri="{FF2B5EF4-FFF2-40B4-BE49-F238E27FC236}">
                <a16:creationId xmlns:a16="http://schemas.microsoft.com/office/drawing/2014/main" id="{82ED19C6-3F7D-0B48-5C92-4D7888AA27EB}"/>
              </a:ext>
            </a:extLst>
          </p:cNvPr>
          <p:cNvPicPr>
            <a:picLocks noChangeAspect="1"/>
          </p:cNvPicPr>
          <p:nvPr/>
        </p:nvPicPr>
        <p:blipFill>
          <a:blip r:embed="rId8"/>
          <a:stretch>
            <a:fillRect/>
          </a:stretch>
        </p:blipFill>
        <p:spPr>
          <a:xfrm>
            <a:off x="6425196" y="5172527"/>
            <a:ext cx="427279" cy="427279"/>
          </a:xfrm>
          <a:prstGeom prst="rect">
            <a:avLst/>
          </a:prstGeom>
        </p:spPr>
      </p:pic>
      <p:pic>
        <p:nvPicPr>
          <p:cNvPr id="31" name="Picture 30">
            <a:extLst>
              <a:ext uri="{FF2B5EF4-FFF2-40B4-BE49-F238E27FC236}">
                <a16:creationId xmlns:a16="http://schemas.microsoft.com/office/drawing/2014/main" id="{89FE982E-3CAB-6415-9810-5060A44710E5}"/>
              </a:ext>
            </a:extLst>
          </p:cNvPr>
          <p:cNvPicPr>
            <a:picLocks noChangeAspect="1"/>
          </p:cNvPicPr>
          <p:nvPr/>
        </p:nvPicPr>
        <p:blipFill>
          <a:blip r:embed="rId9"/>
          <a:stretch>
            <a:fillRect/>
          </a:stretch>
        </p:blipFill>
        <p:spPr>
          <a:xfrm>
            <a:off x="7002909" y="4547093"/>
            <a:ext cx="835964" cy="1095727"/>
          </a:xfrm>
          <a:prstGeom prst="rect">
            <a:avLst/>
          </a:prstGeom>
        </p:spPr>
      </p:pic>
    </p:spTree>
    <p:extLst>
      <p:ext uri="{BB962C8B-B14F-4D97-AF65-F5344CB8AC3E}">
        <p14:creationId xmlns:p14="http://schemas.microsoft.com/office/powerpoint/2010/main" val="361535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657115" y="5209991"/>
            <a:ext cx="2205838" cy="1532290"/>
          </a:xfrm>
          <a:ln>
            <a:noFill/>
          </a:ln>
        </p:spPr>
        <p:txBody>
          <a:bodyPr>
            <a:normAutofit/>
          </a:bodyPr>
          <a:lstStyle/>
          <a:p>
            <a:pPr>
              <a:lnSpc>
                <a:spcPct val="120000"/>
              </a:lnSpc>
            </a:pPr>
            <a:r>
              <a:rPr lang="pl-PL" sz="1000" dirty="0">
                <a:latin typeface="Open Sans" panose="020B0606030504020204" pitchFamily="34" charset="0"/>
                <a:ea typeface="Open Sans" panose="020B0606030504020204" pitchFamily="34" charset="0"/>
                <a:cs typeface="Open Sans" panose="020B0606030504020204" pitchFamily="34" charset="0"/>
              </a:rPr>
              <a:t>167 lm/W</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pl-PL" sz="1000" dirty="0">
                <a:latin typeface="Open Sans" panose="020B0606030504020204" pitchFamily="34" charset="0"/>
                <a:ea typeface="Open Sans" panose="020B0606030504020204" pitchFamily="34" charset="0"/>
                <a:cs typeface="Open Sans" panose="020B0606030504020204" pitchFamily="34" charset="0"/>
              </a:rPr>
              <a:t>120-277V</a:t>
            </a:r>
          </a:p>
          <a:p>
            <a:pPr>
              <a:lnSpc>
                <a:spcPct val="120000"/>
              </a:lnSpc>
            </a:pPr>
            <a:r>
              <a:rPr lang="en-US" sz="1000" dirty="0">
                <a:latin typeface="Open Sans" panose="020B0606030504020204" pitchFamily="34" charset="0"/>
                <a:ea typeface="Open Sans" panose="020B0606030504020204" pitchFamily="34" charset="0"/>
                <a:cs typeface="Open Sans" panose="020B0606030504020204" pitchFamily="34" charset="0"/>
              </a:rPr>
              <a:t>-40°F to 113°F (-40°C to 45°C) ambient operating temperature</a:t>
            </a:r>
          </a:p>
          <a:p>
            <a:pPr>
              <a:lnSpc>
                <a:spcPct val="120000"/>
              </a:lnSpc>
            </a:pPr>
            <a:endParaRPr lang="pl-PL" sz="10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t>HID LED REPLACEMENT: LED FILAMENT</a:t>
            </a:r>
          </a:p>
        </p:txBody>
      </p:sp>
      <p:sp>
        <p:nvSpPr>
          <p:cNvPr id="56" name="Rectangle 55">
            <a:extLst>
              <a:ext uri="{FF2B5EF4-FFF2-40B4-BE49-F238E27FC236}">
                <a16:creationId xmlns:a16="http://schemas.microsoft.com/office/drawing/2014/main" id="{59933B33-4F1A-35F6-9ED8-D5AF1E50C0A2}"/>
              </a:ext>
            </a:extLst>
          </p:cNvPr>
          <p:cNvSpPr/>
          <p:nvPr/>
        </p:nvSpPr>
        <p:spPr>
          <a:xfrm>
            <a:off x="283141" y="4019047"/>
            <a:ext cx="5839021"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LED HID REPLACEMENT</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889115" y="5209991"/>
            <a:ext cx="323304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20000"/>
              </a:lnSpc>
              <a:spcAft>
                <a:spcPts val="0"/>
              </a:spcAft>
              <a:buClrTx/>
              <a:buSzTx/>
              <a:tabLst/>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28, 36, 45W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3000, 4000, 5000K</a:t>
            </a:r>
          </a:p>
          <a:p>
            <a:pPr marR="0" lvl="0" fontAlgn="auto">
              <a:lnSpc>
                <a:spcPct val="120000"/>
              </a:lnSpc>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4,000 to 7,500 lumens</a:t>
            </a:r>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9" name="Picture 88">
            <a:extLst>
              <a:ext uri="{FF2B5EF4-FFF2-40B4-BE49-F238E27FC236}">
                <a16:creationId xmlns:a16="http://schemas.microsoft.com/office/drawing/2014/main" id="{C37FA5B0-0B2A-E052-720F-DBD7EC8BD3BD}"/>
              </a:ext>
            </a:extLst>
          </p:cNvPr>
          <p:cNvPicPr>
            <a:picLocks noChangeAspect="1"/>
          </p:cNvPicPr>
          <p:nvPr/>
        </p:nvPicPr>
        <p:blipFill>
          <a:blip r:embed="rId3"/>
          <a:stretch>
            <a:fillRect/>
          </a:stretch>
        </p:blipFill>
        <p:spPr>
          <a:xfrm>
            <a:off x="3733846" y="4135480"/>
            <a:ext cx="484416" cy="435361"/>
          </a:xfrm>
          <a:prstGeom prst="rect">
            <a:avLst/>
          </a:prstGeom>
        </p:spPr>
      </p:pic>
      <p:pic>
        <p:nvPicPr>
          <p:cNvPr id="90" name="Picture 89">
            <a:extLst>
              <a:ext uri="{FF2B5EF4-FFF2-40B4-BE49-F238E27FC236}">
                <a16:creationId xmlns:a16="http://schemas.microsoft.com/office/drawing/2014/main" id="{FB9DFCCA-71B3-BA79-2F8E-05B231598F60}"/>
              </a:ext>
            </a:extLst>
          </p:cNvPr>
          <p:cNvPicPr>
            <a:picLocks noChangeAspect="1"/>
          </p:cNvPicPr>
          <p:nvPr/>
        </p:nvPicPr>
        <p:blipFill>
          <a:blip r:embed="rId4"/>
          <a:stretch>
            <a:fillRect/>
          </a:stretch>
        </p:blipFill>
        <p:spPr>
          <a:xfrm>
            <a:off x="3238699" y="4136511"/>
            <a:ext cx="459889" cy="453757"/>
          </a:xfrm>
          <a:prstGeom prst="rect">
            <a:avLst/>
          </a:prstGeom>
        </p:spPr>
      </p:pic>
      <p:pic>
        <p:nvPicPr>
          <p:cNvPr id="91" name="Picture 90" descr="Logo&#10;&#10;Description automatically generated">
            <a:extLst>
              <a:ext uri="{FF2B5EF4-FFF2-40B4-BE49-F238E27FC236}">
                <a16:creationId xmlns:a16="http://schemas.microsoft.com/office/drawing/2014/main" id="{FB64F864-195F-B4F8-7F5D-7D7D4C9FA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362" y="4152655"/>
            <a:ext cx="330832" cy="428078"/>
          </a:xfrm>
          <a:prstGeom prst="rect">
            <a:avLst/>
          </a:prstGeom>
        </p:spPr>
      </p:pic>
      <p:pic>
        <p:nvPicPr>
          <p:cNvPr id="92" name="Picture 91" descr="Logo&#10;&#10;Description automatically generated">
            <a:extLst>
              <a:ext uri="{FF2B5EF4-FFF2-40B4-BE49-F238E27FC236}">
                <a16:creationId xmlns:a16="http://schemas.microsoft.com/office/drawing/2014/main" id="{08157D43-BE02-3D01-19BB-8D6521EC2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716" y="4184951"/>
            <a:ext cx="415973" cy="389162"/>
          </a:xfrm>
          <a:prstGeom prst="rect">
            <a:avLst/>
          </a:prstGeom>
        </p:spPr>
      </p:pic>
      <p:pic>
        <p:nvPicPr>
          <p:cNvPr id="93" name="Picture 92" descr="Icon&#10;&#10;Description automatically generated">
            <a:extLst>
              <a:ext uri="{FF2B5EF4-FFF2-40B4-BE49-F238E27FC236}">
                <a16:creationId xmlns:a16="http://schemas.microsoft.com/office/drawing/2014/main" id="{4B2DE983-05DB-7535-0A24-746D5EA76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456" y="4166608"/>
            <a:ext cx="389162" cy="389162"/>
          </a:xfrm>
          <a:prstGeom prst="rect">
            <a:avLst/>
          </a:prstGeom>
        </p:spPr>
      </p:pic>
      <p:pic>
        <p:nvPicPr>
          <p:cNvPr id="94" name="Picture 93">
            <a:extLst>
              <a:ext uri="{FF2B5EF4-FFF2-40B4-BE49-F238E27FC236}">
                <a16:creationId xmlns:a16="http://schemas.microsoft.com/office/drawing/2014/main" id="{F7534831-1775-CD0B-B140-C9F39BB34D7D}"/>
              </a:ext>
            </a:extLst>
          </p:cNvPr>
          <p:cNvPicPr>
            <a:picLocks noChangeAspect="1"/>
          </p:cNvPicPr>
          <p:nvPr/>
        </p:nvPicPr>
        <p:blipFill>
          <a:blip r:embed="rId8"/>
          <a:stretch>
            <a:fillRect/>
          </a:stretch>
        </p:blipFill>
        <p:spPr>
          <a:xfrm>
            <a:off x="4888386" y="4136511"/>
            <a:ext cx="435206" cy="457241"/>
          </a:xfrm>
          <a:prstGeom prst="rect">
            <a:avLst/>
          </a:prstGeom>
        </p:spPr>
      </p:pic>
      <p:pic>
        <p:nvPicPr>
          <p:cNvPr id="98" name="Picture 97" descr="A white and green logo with a green leaf&#10;&#10;Description automatically generated">
            <a:extLst>
              <a:ext uri="{FF2B5EF4-FFF2-40B4-BE49-F238E27FC236}">
                <a16:creationId xmlns:a16="http://schemas.microsoft.com/office/drawing/2014/main" id="{A86FEFED-DB46-BBF4-7BB6-DBC3942A0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5214" y="4067138"/>
            <a:ext cx="587713" cy="587713"/>
          </a:xfrm>
          <a:prstGeom prst="rect">
            <a:avLst/>
          </a:prstGeom>
        </p:spPr>
      </p:pic>
      <p:pic>
        <p:nvPicPr>
          <p:cNvPr id="100" name="Picture 99" descr="A logo for a company&#10;&#10;Description automatically generated">
            <a:extLst>
              <a:ext uri="{FF2B5EF4-FFF2-40B4-BE49-F238E27FC236}">
                <a16:creationId xmlns:a16="http://schemas.microsoft.com/office/drawing/2014/main" id="{BB906C98-546A-F0D8-E4DF-79CA9F15B4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0571" y="4076619"/>
            <a:ext cx="587713" cy="587713"/>
          </a:xfrm>
          <a:prstGeom prst="rect">
            <a:avLst/>
          </a:prstGeom>
        </p:spPr>
      </p:pic>
      <p:sp>
        <p:nvSpPr>
          <p:cNvPr id="6" name="TextBox 5">
            <a:extLst>
              <a:ext uri="{FF2B5EF4-FFF2-40B4-BE49-F238E27FC236}">
                <a16:creationId xmlns:a16="http://schemas.microsoft.com/office/drawing/2014/main" id="{7274C13C-E659-800A-BE28-8CE18426C423}"/>
              </a:ext>
            </a:extLst>
          </p:cNvPr>
          <p:cNvSpPr txBox="1"/>
          <p:nvPr/>
        </p:nvSpPr>
        <p:spPr>
          <a:xfrm>
            <a:off x="7084779"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T2</a:t>
            </a:r>
          </a:p>
        </p:txBody>
      </p:sp>
      <p:sp>
        <p:nvSpPr>
          <p:cNvPr id="7" name="TextBox 6">
            <a:extLst>
              <a:ext uri="{FF2B5EF4-FFF2-40B4-BE49-F238E27FC236}">
                <a16:creationId xmlns:a16="http://schemas.microsoft.com/office/drawing/2014/main" id="{3ED9D9DC-645B-D3F7-1EBB-A37ED2CBD780}"/>
              </a:ext>
            </a:extLst>
          </p:cNvPr>
          <p:cNvSpPr txBox="1"/>
          <p:nvPr/>
        </p:nvSpPr>
        <p:spPr>
          <a:xfrm>
            <a:off x="8479570"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T3</a:t>
            </a:r>
          </a:p>
        </p:txBody>
      </p:sp>
      <p:sp>
        <p:nvSpPr>
          <p:cNvPr id="8" name="TextBox 7">
            <a:extLst>
              <a:ext uri="{FF2B5EF4-FFF2-40B4-BE49-F238E27FC236}">
                <a16:creationId xmlns:a16="http://schemas.microsoft.com/office/drawing/2014/main" id="{4F084F29-244F-F43C-64C3-0B2E4D6AC1D5}"/>
              </a:ext>
            </a:extLst>
          </p:cNvPr>
          <p:cNvSpPr txBox="1"/>
          <p:nvPr/>
        </p:nvSpPr>
        <p:spPr>
          <a:xfrm>
            <a:off x="9670266"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T4</a:t>
            </a:r>
          </a:p>
        </p:txBody>
      </p:sp>
      <p:sp>
        <p:nvSpPr>
          <p:cNvPr id="9" name="TextBox 8">
            <a:extLst>
              <a:ext uri="{FF2B5EF4-FFF2-40B4-BE49-F238E27FC236}">
                <a16:creationId xmlns:a16="http://schemas.microsoft.com/office/drawing/2014/main" id="{DD7E57DA-B5E8-C554-C7B9-5439E85926DD}"/>
              </a:ext>
            </a:extLst>
          </p:cNvPr>
          <p:cNvSpPr txBox="1"/>
          <p:nvPr/>
        </p:nvSpPr>
        <p:spPr>
          <a:xfrm>
            <a:off x="10909181"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T5</a:t>
            </a:r>
          </a:p>
        </p:txBody>
      </p:sp>
      <p:pic>
        <p:nvPicPr>
          <p:cNvPr id="12" name="Picture 11" descr="A group of light bulbs&#10;&#10;Description automatically generated">
            <a:extLst>
              <a:ext uri="{FF2B5EF4-FFF2-40B4-BE49-F238E27FC236}">
                <a16:creationId xmlns:a16="http://schemas.microsoft.com/office/drawing/2014/main" id="{C0F6FA45-E5A2-EE90-93E5-AFC036BEE9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0888" y="1563625"/>
            <a:ext cx="5287877" cy="3378896"/>
          </a:xfrm>
          <a:prstGeom prst="rect">
            <a:avLst/>
          </a:prstGeom>
        </p:spPr>
      </p:pic>
      <p:pic>
        <p:nvPicPr>
          <p:cNvPr id="17" name="Picture 16">
            <a:extLst>
              <a:ext uri="{FF2B5EF4-FFF2-40B4-BE49-F238E27FC236}">
                <a16:creationId xmlns:a16="http://schemas.microsoft.com/office/drawing/2014/main" id="{8A545B46-5BBF-1731-A34E-97D9A45202FA}"/>
              </a:ext>
            </a:extLst>
          </p:cNvPr>
          <p:cNvPicPr>
            <a:picLocks noChangeAspect="1"/>
          </p:cNvPicPr>
          <p:nvPr/>
        </p:nvPicPr>
        <p:blipFill>
          <a:blip r:embed="rId12"/>
          <a:stretch>
            <a:fillRect/>
          </a:stretch>
        </p:blipFill>
        <p:spPr>
          <a:xfrm>
            <a:off x="6421447" y="2402819"/>
            <a:ext cx="5407959" cy="3008854"/>
          </a:xfrm>
          <a:prstGeom prst="rect">
            <a:avLst/>
          </a:prstGeom>
        </p:spPr>
      </p:pic>
      <p:sp>
        <p:nvSpPr>
          <p:cNvPr id="18" name="TextBox 17">
            <a:extLst>
              <a:ext uri="{FF2B5EF4-FFF2-40B4-BE49-F238E27FC236}">
                <a16:creationId xmlns:a16="http://schemas.microsoft.com/office/drawing/2014/main" id="{9A2B7BCC-F9B2-1D6E-FDE8-F591D9DFE020}"/>
              </a:ext>
            </a:extLst>
          </p:cNvPr>
          <p:cNvSpPr txBox="1"/>
          <p:nvPr/>
        </p:nvSpPr>
        <p:spPr>
          <a:xfrm>
            <a:off x="6501849" y="3045472"/>
            <a:ext cx="1165859" cy="861774"/>
          </a:xfrm>
          <a:prstGeom prst="rect">
            <a:avLst/>
          </a:prstGeom>
          <a:solidFill>
            <a:srgbClr val="72BF44"/>
          </a:solidFill>
        </p:spPr>
        <p:txBody>
          <a:bodyPr wrap="square" rtlCol="0">
            <a:spAutoFit/>
          </a:bodyPr>
          <a:lstStyle/>
          <a:p>
            <a:pPr algn="ct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Ballast bypass eliminates need for ballast replacement</a:t>
            </a:r>
          </a:p>
        </p:txBody>
      </p:sp>
      <p:sp>
        <p:nvSpPr>
          <p:cNvPr id="19" name="TextBox 18">
            <a:extLst>
              <a:ext uri="{FF2B5EF4-FFF2-40B4-BE49-F238E27FC236}">
                <a16:creationId xmlns:a16="http://schemas.microsoft.com/office/drawing/2014/main" id="{FC0F4BC5-0F0B-665A-40AA-0CD6B8685C97}"/>
              </a:ext>
            </a:extLst>
          </p:cNvPr>
          <p:cNvSpPr txBox="1"/>
          <p:nvPr/>
        </p:nvSpPr>
        <p:spPr>
          <a:xfrm>
            <a:off x="8962515" y="3148745"/>
            <a:ext cx="1165859" cy="707886"/>
          </a:xfrm>
          <a:prstGeom prst="rect">
            <a:avLst/>
          </a:prstGeom>
          <a:solidFill>
            <a:srgbClr val="72BF44"/>
          </a:solidFill>
        </p:spPr>
        <p:txBody>
          <a:bodyPr wrap="square" rtlCol="0">
            <a:spAutoFit/>
          </a:bodyPr>
          <a:lstStyle/>
          <a:p>
            <a:pPr algn="ct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Filament style shows off the aesthetic of the lamp</a:t>
            </a:r>
          </a:p>
        </p:txBody>
      </p:sp>
      <p:sp>
        <p:nvSpPr>
          <p:cNvPr id="20" name="TextBox 19">
            <a:extLst>
              <a:ext uri="{FF2B5EF4-FFF2-40B4-BE49-F238E27FC236}">
                <a16:creationId xmlns:a16="http://schemas.microsoft.com/office/drawing/2014/main" id="{80B0F738-BC42-EBF5-D30D-54CDEA45EC60}"/>
              </a:ext>
            </a:extLst>
          </p:cNvPr>
          <p:cNvSpPr txBox="1"/>
          <p:nvPr/>
        </p:nvSpPr>
        <p:spPr>
          <a:xfrm>
            <a:off x="10716839" y="4298457"/>
            <a:ext cx="1192020" cy="553998"/>
          </a:xfrm>
          <a:prstGeom prst="rect">
            <a:avLst/>
          </a:prstGeom>
          <a:solidFill>
            <a:srgbClr val="72BF44"/>
          </a:solidFill>
        </p:spPr>
        <p:txBody>
          <a:bodyPr wrap="square" rtlCol="0">
            <a:spAutoFit/>
          </a:bodyPr>
          <a:lstStyle/>
          <a:p>
            <a:pPr algn="ct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Available in EX39 and E26 Base </a:t>
            </a:r>
          </a:p>
        </p:txBody>
      </p:sp>
    </p:spTree>
    <p:extLst>
      <p:ext uri="{BB962C8B-B14F-4D97-AF65-F5344CB8AC3E}">
        <p14:creationId xmlns:p14="http://schemas.microsoft.com/office/powerpoint/2010/main" val="316501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0FFCAC8C-5EA8-BF5E-67D8-BF3C7D5FCB71}"/>
              </a:ext>
            </a:extLst>
          </p:cNvPr>
          <p:cNvPicPr>
            <a:picLocks noChangeAspect="1"/>
          </p:cNvPicPr>
          <p:nvPr/>
        </p:nvPicPr>
        <p:blipFill>
          <a:blip r:embed="rId3"/>
          <a:stretch>
            <a:fillRect/>
          </a:stretch>
        </p:blipFill>
        <p:spPr>
          <a:xfrm>
            <a:off x="9530276" y="1445028"/>
            <a:ext cx="484416" cy="435361"/>
          </a:xfrm>
          <a:prstGeom prst="rect">
            <a:avLst/>
          </a:prstGeom>
        </p:spPr>
      </p:pic>
      <p:pic>
        <p:nvPicPr>
          <p:cNvPr id="18" name="Picture 17">
            <a:extLst>
              <a:ext uri="{FF2B5EF4-FFF2-40B4-BE49-F238E27FC236}">
                <a16:creationId xmlns:a16="http://schemas.microsoft.com/office/drawing/2014/main" id="{E61AB720-7E95-463C-691E-6863BA2FE998}"/>
              </a:ext>
            </a:extLst>
          </p:cNvPr>
          <p:cNvPicPr>
            <a:picLocks noChangeAspect="1"/>
          </p:cNvPicPr>
          <p:nvPr/>
        </p:nvPicPr>
        <p:blipFill>
          <a:blip r:embed="rId4"/>
          <a:stretch>
            <a:fillRect/>
          </a:stretch>
        </p:blipFill>
        <p:spPr>
          <a:xfrm rot="16200000">
            <a:off x="8456025" y="1292092"/>
            <a:ext cx="1146147" cy="1127858"/>
          </a:xfrm>
          <a:prstGeom prst="rect">
            <a:avLst/>
          </a:prstGeom>
        </p:spPr>
      </p:pic>
      <p:pic>
        <p:nvPicPr>
          <p:cNvPr id="19" name="Picture 18">
            <a:extLst>
              <a:ext uri="{FF2B5EF4-FFF2-40B4-BE49-F238E27FC236}">
                <a16:creationId xmlns:a16="http://schemas.microsoft.com/office/drawing/2014/main" id="{0A275964-2316-08A5-93C3-567371EC3955}"/>
              </a:ext>
            </a:extLst>
          </p:cNvPr>
          <p:cNvPicPr>
            <a:picLocks noChangeAspect="1"/>
          </p:cNvPicPr>
          <p:nvPr/>
        </p:nvPicPr>
        <p:blipFill>
          <a:blip r:embed="rId5"/>
          <a:stretch>
            <a:fillRect/>
          </a:stretch>
        </p:blipFill>
        <p:spPr>
          <a:xfrm>
            <a:off x="4799019" y="1259633"/>
            <a:ext cx="1475277" cy="1124994"/>
          </a:xfrm>
          <a:prstGeom prst="rect">
            <a:avLst/>
          </a:prstGeom>
        </p:spPr>
      </p:pic>
      <p:pic>
        <p:nvPicPr>
          <p:cNvPr id="36" name="Content Placeholder 35" descr="A screenshot of a computer&#10;&#10;Description automatically generated">
            <a:extLst>
              <a:ext uri="{FF2B5EF4-FFF2-40B4-BE49-F238E27FC236}">
                <a16:creationId xmlns:a16="http://schemas.microsoft.com/office/drawing/2014/main" id="{86DEACCE-976A-5A85-0F5E-FE34B3AD9D82}"/>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63337" y="1072570"/>
            <a:ext cx="4142657" cy="3314125"/>
          </a:xfrm>
        </p:spPr>
      </p:pic>
      <p:sp>
        <p:nvSpPr>
          <p:cNvPr id="2" name="Title 1">
            <a:extLst>
              <a:ext uri="{FF2B5EF4-FFF2-40B4-BE49-F238E27FC236}">
                <a16:creationId xmlns:a16="http://schemas.microsoft.com/office/drawing/2014/main" id="{D463BEE0-CBD2-95A8-C4FE-207FC7E26857}"/>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DOWNLIGHTS</a:t>
            </a:r>
          </a:p>
        </p:txBody>
      </p:sp>
      <p:sp>
        <p:nvSpPr>
          <p:cNvPr id="9" name="TextBox 8">
            <a:extLst>
              <a:ext uri="{FF2B5EF4-FFF2-40B4-BE49-F238E27FC236}">
                <a16:creationId xmlns:a16="http://schemas.microsoft.com/office/drawing/2014/main" id="{D6412DF2-33DA-E1F7-46D7-83B0E051F9B5}"/>
              </a:ext>
            </a:extLst>
          </p:cNvPr>
          <p:cNvSpPr txBox="1"/>
          <p:nvPr/>
        </p:nvSpPr>
        <p:spPr>
          <a:xfrm>
            <a:off x="1347324" y="4051983"/>
            <a:ext cx="2843408"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Magnetic Trim</a:t>
            </a:r>
          </a:p>
        </p:txBody>
      </p:sp>
      <p:sp>
        <p:nvSpPr>
          <p:cNvPr id="10" name="TextBox 9">
            <a:extLst>
              <a:ext uri="{FF2B5EF4-FFF2-40B4-BE49-F238E27FC236}">
                <a16:creationId xmlns:a16="http://schemas.microsoft.com/office/drawing/2014/main" id="{192B2A3F-DD65-3C31-8319-B0B2342CC939}"/>
              </a:ext>
            </a:extLst>
          </p:cNvPr>
          <p:cNvSpPr txBox="1"/>
          <p:nvPr/>
        </p:nvSpPr>
        <p:spPr>
          <a:xfrm>
            <a:off x="1732036" y="3553344"/>
            <a:ext cx="218041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Canless Design</a:t>
            </a:r>
          </a:p>
        </p:txBody>
      </p:sp>
      <p:sp>
        <p:nvSpPr>
          <p:cNvPr id="11" name="TextBox 10">
            <a:extLst>
              <a:ext uri="{FF2B5EF4-FFF2-40B4-BE49-F238E27FC236}">
                <a16:creationId xmlns:a16="http://schemas.microsoft.com/office/drawing/2014/main" id="{4D88A32F-6E0A-8326-7F72-83783FBFD8CC}"/>
              </a:ext>
            </a:extLst>
          </p:cNvPr>
          <p:cNvSpPr txBox="1"/>
          <p:nvPr/>
        </p:nvSpPr>
        <p:spPr>
          <a:xfrm>
            <a:off x="1907822" y="2927374"/>
            <a:ext cx="218041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Easily Fits into a J-Box</a:t>
            </a:r>
          </a:p>
        </p:txBody>
      </p:sp>
      <p:sp>
        <p:nvSpPr>
          <p:cNvPr id="12" name="TextBox 11">
            <a:extLst>
              <a:ext uri="{FF2B5EF4-FFF2-40B4-BE49-F238E27FC236}">
                <a16:creationId xmlns:a16="http://schemas.microsoft.com/office/drawing/2014/main" id="{AF415F89-568C-92A6-99CC-9E16065EE4DB}"/>
              </a:ext>
            </a:extLst>
          </p:cNvPr>
          <p:cNvSpPr txBox="1"/>
          <p:nvPr/>
        </p:nvSpPr>
        <p:spPr>
          <a:xfrm>
            <a:off x="2292636" y="2356889"/>
            <a:ext cx="218041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Effortless Design</a:t>
            </a:r>
          </a:p>
        </p:txBody>
      </p:sp>
      <p:sp>
        <p:nvSpPr>
          <p:cNvPr id="13" name="TextBox 12">
            <a:extLst>
              <a:ext uri="{FF2B5EF4-FFF2-40B4-BE49-F238E27FC236}">
                <a16:creationId xmlns:a16="http://schemas.microsoft.com/office/drawing/2014/main" id="{B2791BD7-0E06-FC62-08A4-67D2B5515FC4}"/>
              </a:ext>
            </a:extLst>
          </p:cNvPr>
          <p:cNvSpPr txBox="1"/>
          <p:nvPr/>
        </p:nvSpPr>
        <p:spPr>
          <a:xfrm>
            <a:off x="2991753" y="1898875"/>
            <a:ext cx="218041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Retrofit Made Easy</a:t>
            </a:r>
          </a:p>
        </p:txBody>
      </p:sp>
      <p:sp>
        <p:nvSpPr>
          <p:cNvPr id="15" name="TextBox 14">
            <a:extLst>
              <a:ext uri="{FF2B5EF4-FFF2-40B4-BE49-F238E27FC236}">
                <a16:creationId xmlns:a16="http://schemas.microsoft.com/office/drawing/2014/main" id="{CF228A36-7F8C-52E7-9385-5976058B7B0F}"/>
              </a:ext>
            </a:extLst>
          </p:cNvPr>
          <p:cNvSpPr txBox="1"/>
          <p:nvPr/>
        </p:nvSpPr>
        <p:spPr>
          <a:xfrm>
            <a:off x="3511771" y="1405968"/>
            <a:ext cx="218041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 the Light</a:t>
            </a:r>
          </a:p>
        </p:txBody>
      </p:sp>
      <p:pic>
        <p:nvPicPr>
          <p:cNvPr id="16" name="Picture 15">
            <a:extLst>
              <a:ext uri="{FF2B5EF4-FFF2-40B4-BE49-F238E27FC236}">
                <a16:creationId xmlns:a16="http://schemas.microsoft.com/office/drawing/2014/main" id="{541039BB-0874-5D87-9810-04C7943307D3}"/>
              </a:ext>
            </a:extLst>
          </p:cNvPr>
          <p:cNvPicPr>
            <a:picLocks noChangeAspect="1"/>
          </p:cNvPicPr>
          <p:nvPr/>
        </p:nvPicPr>
        <p:blipFill>
          <a:blip r:embed="rId7"/>
          <a:stretch>
            <a:fillRect/>
          </a:stretch>
        </p:blipFill>
        <p:spPr>
          <a:xfrm>
            <a:off x="4989223" y="3410491"/>
            <a:ext cx="974460" cy="526931"/>
          </a:xfrm>
          <a:prstGeom prst="rect">
            <a:avLst/>
          </a:prstGeom>
        </p:spPr>
      </p:pic>
      <p:sp>
        <p:nvSpPr>
          <p:cNvPr id="21" name="Hexagon 20">
            <a:extLst>
              <a:ext uri="{FF2B5EF4-FFF2-40B4-BE49-F238E27FC236}">
                <a16:creationId xmlns:a16="http://schemas.microsoft.com/office/drawing/2014/main" id="{344B2B32-2D87-49C3-854E-D3EA19DC2375}"/>
              </a:ext>
            </a:extLst>
          </p:cNvPr>
          <p:cNvSpPr/>
          <p:nvPr/>
        </p:nvSpPr>
        <p:spPr>
          <a:xfrm>
            <a:off x="475948" y="4647663"/>
            <a:ext cx="3692881" cy="273907"/>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Effortless Design - CD</a:t>
            </a:r>
            <a:endPar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Hexagon 22">
            <a:extLst>
              <a:ext uri="{FF2B5EF4-FFF2-40B4-BE49-F238E27FC236}">
                <a16:creationId xmlns:a16="http://schemas.microsoft.com/office/drawing/2014/main" id="{6DD8EC0C-F5E5-46B2-C64B-AE6BFB3C026D}"/>
              </a:ext>
            </a:extLst>
          </p:cNvPr>
          <p:cNvSpPr/>
          <p:nvPr/>
        </p:nvSpPr>
        <p:spPr>
          <a:xfrm>
            <a:off x="8638671" y="4646116"/>
            <a:ext cx="3071438"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Canless Design - DWR</a:t>
            </a:r>
          </a:p>
        </p:txBody>
      </p:sp>
      <p:pic>
        <p:nvPicPr>
          <p:cNvPr id="27" name="Picture 26">
            <a:extLst>
              <a:ext uri="{FF2B5EF4-FFF2-40B4-BE49-F238E27FC236}">
                <a16:creationId xmlns:a16="http://schemas.microsoft.com/office/drawing/2014/main" id="{B8E9689D-F34F-474A-FB21-600302D08D50}"/>
              </a:ext>
            </a:extLst>
          </p:cNvPr>
          <p:cNvPicPr>
            <a:picLocks noChangeAspect="1"/>
          </p:cNvPicPr>
          <p:nvPr/>
        </p:nvPicPr>
        <p:blipFill>
          <a:blip r:embed="rId8"/>
          <a:stretch>
            <a:fillRect/>
          </a:stretch>
        </p:blipFill>
        <p:spPr>
          <a:xfrm>
            <a:off x="8638671" y="5039146"/>
            <a:ext cx="1342585" cy="855614"/>
          </a:xfrm>
          <a:prstGeom prst="rect">
            <a:avLst/>
          </a:prstGeom>
        </p:spPr>
      </p:pic>
      <p:pic>
        <p:nvPicPr>
          <p:cNvPr id="28" name="Picture 6">
            <a:extLst>
              <a:ext uri="{FF2B5EF4-FFF2-40B4-BE49-F238E27FC236}">
                <a16:creationId xmlns:a16="http://schemas.microsoft.com/office/drawing/2014/main" id="{7DA79FB3-F164-4E80-6A53-403303CFB954}"/>
              </a:ext>
            </a:extLst>
          </p:cNvPr>
          <p:cNvPicPr>
            <a:picLocks noChangeAspect="1"/>
          </p:cNvPicPr>
          <p:nvPr/>
        </p:nvPicPr>
        <p:blipFill>
          <a:blip r:embed="rId9"/>
          <a:stretch>
            <a:fillRect/>
          </a:stretch>
        </p:blipFill>
        <p:spPr>
          <a:xfrm>
            <a:off x="8279544" y="3460207"/>
            <a:ext cx="1407776" cy="898408"/>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8FA57687-BDD9-3D91-6266-34F1D4BFAE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8572" y="5296978"/>
            <a:ext cx="1306037" cy="871638"/>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D0897192-D775-5789-19FE-9BF4BEA6AE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3255" y="5048516"/>
            <a:ext cx="820637" cy="547686"/>
          </a:xfrm>
          <a:prstGeom prst="rect">
            <a:avLst/>
          </a:prstGeom>
        </p:spPr>
      </p:pic>
      <p:pic>
        <p:nvPicPr>
          <p:cNvPr id="32" name="Picture 31" descr="A picture containing white, black, toilet, dark&#10;&#10;Description automatically generated">
            <a:extLst>
              <a:ext uri="{FF2B5EF4-FFF2-40B4-BE49-F238E27FC236}">
                <a16:creationId xmlns:a16="http://schemas.microsoft.com/office/drawing/2014/main" id="{4D460DB7-294A-9516-E9DD-97E70343FE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7857" y="4961983"/>
            <a:ext cx="607291" cy="909948"/>
          </a:xfrm>
          <a:prstGeom prst="rect">
            <a:avLst/>
          </a:prstGeom>
        </p:spPr>
      </p:pic>
      <p:graphicFrame>
        <p:nvGraphicFramePr>
          <p:cNvPr id="3" name="Table 2">
            <a:extLst>
              <a:ext uri="{FF2B5EF4-FFF2-40B4-BE49-F238E27FC236}">
                <a16:creationId xmlns:a16="http://schemas.microsoft.com/office/drawing/2014/main" id="{576E42A2-F84E-5057-35C9-CC5814CB7DEF}"/>
              </a:ext>
            </a:extLst>
          </p:cNvPr>
          <p:cNvGraphicFramePr>
            <a:graphicFrameLocks noGrp="1"/>
          </p:cNvGraphicFramePr>
          <p:nvPr>
            <p:extLst>
              <p:ext uri="{D42A27DB-BD31-4B8C-83A1-F6EECF244321}">
                <p14:modId xmlns:p14="http://schemas.microsoft.com/office/powerpoint/2010/main" val="2058955276"/>
              </p:ext>
            </p:extLst>
          </p:nvPr>
        </p:nvGraphicFramePr>
        <p:xfrm>
          <a:off x="1711043" y="5077413"/>
          <a:ext cx="2438887" cy="1664970"/>
        </p:xfrm>
        <a:graphic>
          <a:graphicData uri="http://schemas.openxmlformats.org/drawingml/2006/table">
            <a:tbl>
              <a:tblPr/>
              <a:tblGrid>
                <a:gridCol w="597651">
                  <a:extLst>
                    <a:ext uri="{9D8B030D-6E8A-4147-A177-3AD203B41FA5}">
                      <a16:colId xmlns:a16="http://schemas.microsoft.com/office/drawing/2014/main" val="957142759"/>
                    </a:ext>
                  </a:extLst>
                </a:gridCol>
                <a:gridCol w="49763">
                  <a:extLst>
                    <a:ext uri="{9D8B030D-6E8A-4147-A177-3AD203B41FA5}">
                      <a16:colId xmlns:a16="http://schemas.microsoft.com/office/drawing/2014/main" val="3236914214"/>
                    </a:ext>
                  </a:extLst>
                </a:gridCol>
                <a:gridCol w="1791473">
                  <a:extLst>
                    <a:ext uri="{9D8B030D-6E8A-4147-A177-3AD203B41FA5}">
                      <a16:colId xmlns:a16="http://schemas.microsoft.com/office/drawing/2014/main" val="4176129355"/>
                    </a:ext>
                  </a:extLst>
                </a:gridCol>
              </a:tblGrid>
              <a:tr h="669332">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dirty="0">
                          <a:solidFill>
                            <a:srgbClr val="000000"/>
                          </a:solidFill>
                          <a:effectLst/>
                          <a:latin typeface="Calibri"/>
                        </a:rPr>
                        <a:t>4": 6/8/12</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6": 8/12/16 &amp; 20/26/33</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8": 12/16/22</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10": 22/26/33</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2790713750"/>
                  </a:ext>
                </a:extLst>
              </a:tr>
              <a:tr h="173785">
                <a:tc rowSpan="4">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rowSpan="4">
                  <a:txBody>
                    <a:bodyPr/>
                    <a:lstStyle/>
                    <a:p>
                      <a:pPr algn="l" rtl="0" fontAlgn="ctr"/>
                      <a:r>
                        <a:rPr lang="en-US" sz="1200" b="0" i="0" u="none" strike="noStrike" dirty="0">
                          <a:solidFill>
                            <a:srgbClr val="000000"/>
                          </a:solidFill>
                          <a:effectLst/>
                          <a:latin typeface="Calibri"/>
                        </a:rPr>
                        <a:t>4”:  540 – 1,140</a:t>
                      </a:r>
                    </a:p>
                    <a:p>
                      <a:pPr algn="l" rtl="0" fontAlgn="ctr"/>
                      <a:r>
                        <a:rPr lang="en-US" sz="1200" b="0" i="0" u="none" strike="noStrike" dirty="0">
                          <a:solidFill>
                            <a:srgbClr val="000000"/>
                          </a:solidFill>
                          <a:effectLst/>
                          <a:latin typeface="Calibri"/>
                        </a:rPr>
                        <a:t>6” : 760 – 1,525 </a:t>
                      </a:r>
                    </a:p>
                    <a:p>
                      <a:pPr algn="l" rtl="0" fontAlgn="ctr"/>
                      <a:r>
                        <a:rPr lang="en-US" sz="1200" b="0" i="0" u="none" strike="noStrike" dirty="0">
                          <a:solidFill>
                            <a:srgbClr val="000000"/>
                          </a:solidFill>
                          <a:effectLst/>
                          <a:latin typeface="Calibri"/>
                        </a:rPr>
                        <a:t>6”: high lumen 2,400-4,000</a:t>
                      </a:r>
                    </a:p>
                    <a:p>
                      <a:pPr algn="l" rtl="0" fontAlgn="ctr"/>
                      <a:r>
                        <a:rPr lang="en-US" sz="1200" b="0" i="0" u="none" strike="noStrike" dirty="0">
                          <a:solidFill>
                            <a:srgbClr val="000000"/>
                          </a:solidFill>
                          <a:effectLst/>
                          <a:latin typeface="Calibri"/>
                        </a:rPr>
                        <a:t>8” : 1,280 – 2,125</a:t>
                      </a:r>
                    </a:p>
                    <a:p>
                      <a:pPr algn="l" rtl="0" fontAlgn="ctr"/>
                      <a:r>
                        <a:rPr lang="en-US" sz="1200" b="0" i="0" u="none" strike="noStrike" dirty="0">
                          <a:solidFill>
                            <a:srgbClr val="000000"/>
                          </a:solidFill>
                          <a:effectLst/>
                          <a:latin typeface="Calibri"/>
                        </a:rPr>
                        <a:t>10”: 2,125 – 3,140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extLst>
                  <a:ext uri="{0D108BD9-81ED-4DB2-BD59-A6C34878D82A}">
                    <a16:rowId xmlns:a16="http://schemas.microsoft.com/office/drawing/2014/main" val="3208201221"/>
                  </a:ext>
                </a:extLst>
              </a:tr>
              <a:tr h="338968">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6” : 760 – 1,525 &amp; 2,400-4,000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142445906"/>
                  </a:ext>
                </a:extLst>
              </a:tr>
              <a:tr h="173785">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8” : 1,280 – 2,125</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1434185976"/>
                  </a:ext>
                </a:extLst>
              </a:tr>
              <a:tr h="132798">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vMerge="1">
                  <a:txBody>
                    <a:bodyPr/>
                    <a:lstStyle/>
                    <a:p>
                      <a:pPr algn="l" rtl="0" fontAlgn="ctr"/>
                      <a:r>
                        <a:rPr lang="en-US" sz="1200" b="0" i="0" u="none" strike="noStrike" dirty="0">
                          <a:solidFill>
                            <a:srgbClr val="000000"/>
                          </a:solidFill>
                          <a:effectLst/>
                          <a:latin typeface="Calibri"/>
                        </a:rPr>
                        <a:t>10”: 2,125 – 3,140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72BF44"/>
                    </a:solidFill>
                  </a:tcPr>
                </a:tc>
                <a:extLst>
                  <a:ext uri="{0D108BD9-81ED-4DB2-BD59-A6C34878D82A}">
                    <a16:rowId xmlns:a16="http://schemas.microsoft.com/office/drawing/2014/main" val="2007948500"/>
                  </a:ext>
                </a:extLst>
              </a:tr>
            </a:tbl>
          </a:graphicData>
        </a:graphic>
      </p:graphicFrame>
      <p:graphicFrame>
        <p:nvGraphicFramePr>
          <p:cNvPr id="4" name="Table 3">
            <a:extLst>
              <a:ext uri="{FF2B5EF4-FFF2-40B4-BE49-F238E27FC236}">
                <a16:creationId xmlns:a16="http://schemas.microsoft.com/office/drawing/2014/main" id="{4CDC1C49-8FA9-2A07-2D8A-E8AC4E6529BB}"/>
              </a:ext>
            </a:extLst>
          </p:cNvPr>
          <p:cNvGraphicFramePr>
            <a:graphicFrameLocks noGrp="1"/>
          </p:cNvGraphicFramePr>
          <p:nvPr>
            <p:extLst>
              <p:ext uri="{D42A27DB-BD31-4B8C-83A1-F6EECF244321}">
                <p14:modId xmlns:p14="http://schemas.microsoft.com/office/powerpoint/2010/main" val="3549922285"/>
              </p:ext>
            </p:extLst>
          </p:nvPr>
        </p:nvGraphicFramePr>
        <p:xfrm>
          <a:off x="10089112" y="5020202"/>
          <a:ext cx="1616173" cy="1519839"/>
        </p:xfrm>
        <a:graphic>
          <a:graphicData uri="http://schemas.openxmlformats.org/drawingml/2006/table">
            <a:tbl>
              <a:tblPr/>
              <a:tblGrid>
                <a:gridCol w="640989">
                  <a:extLst>
                    <a:ext uri="{9D8B030D-6E8A-4147-A177-3AD203B41FA5}">
                      <a16:colId xmlns:a16="http://schemas.microsoft.com/office/drawing/2014/main" val="370916143"/>
                    </a:ext>
                  </a:extLst>
                </a:gridCol>
                <a:gridCol w="71252">
                  <a:extLst>
                    <a:ext uri="{9D8B030D-6E8A-4147-A177-3AD203B41FA5}">
                      <a16:colId xmlns:a16="http://schemas.microsoft.com/office/drawing/2014/main" val="1809814891"/>
                    </a:ext>
                  </a:extLst>
                </a:gridCol>
                <a:gridCol w="903932">
                  <a:extLst>
                    <a:ext uri="{9D8B030D-6E8A-4147-A177-3AD203B41FA5}">
                      <a16:colId xmlns:a16="http://schemas.microsoft.com/office/drawing/2014/main" val="3759602640"/>
                    </a:ext>
                  </a:extLst>
                </a:gridCol>
              </a:tblGrid>
              <a:tr h="701474">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dirty="0">
                          <a:solidFill>
                            <a:srgbClr val="000000"/>
                          </a:solidFill>
                          <a:effectLst/>
                          <a:latin typeface="Calibri"/>
                        </a:rPr>
                        <a:t>4": 13</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6": 16</a:t>
                      </a:r>
                    </a:p>
                    <a:p>
                      <a:pPr lvl="0" algn="l">
                        <a:buNone/>
                      </a:pPr>
                      <a:r>
                        <a:rPr lang="en-US" sz="1200" b="0" i="0" u="none" strike="noStrike" dirty="0">
                          <a:solidFill>
                            <a:srgbClr val="000000"/>
                          </a:solidFill>
                          <a:effectLst/>
                          <a:latin typeface="Calibri"/>
                        </a:rPr>
                        <a:t>8": 20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2497318908"/>
                  </a:ext>
                </a:extLst>
              </a:tr>
              <a:tr h="207155">
                <a:tc rowSpan="3">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rowSpan="3">
                  <a:txBody>
                    <a:bodyPr/>
                    <a:lstStyle/>
                    <a:p>
                      <a:pPr algn="l" rtl="0" fontAlgn="ctr"/>
                      <a:r>
                        <a:rPr lang="en-US" sz="1200" b="0" i="0" u="none" strike="noStrike" dirty="0">
                          <a:solidFill>
                            <a:srgbClr val="000000"/>
                          </a:solidFill>
                          <a:effectLst/>
                          <a:latin typeface="Calibri"/>
                        </a:rPr>
                        <a:t>4”: 800</a:t>
                      </a:r>
                    </a:p>
                    <a:p>
                      <a:pPr algn="l" rtl="0" fontAlgn="ctr"/>
                      <a:r>
                        <a:rPr lang="en-US" sz="1200" b="0" i="0" u="none" strike="noStrike" dirty="0">
                          <a:solidFill>
                            <a:srgbClr val="000000"/>
                          </a:solidFill>
                          <a:effectLst/>
                          <a:latin typeface="Calibri"/>
                        </a:rPr>
                        <a:t>6”: 1,200</a:t>
                      </a:r>
                    </a:p>
                    <a:p>
                      <a:pPr algn="l" fontAlgn="ctr"/>
                      <a:r>
                        <a:rPr lang="en-US" sz="1200" b="0" i="0" u="none" strike="noStrike" dirty="0">
                          <a:solidFill>
                            <a:srgbClr val="000000"/>
                          </a:solidFill>
                          <a:effectLst/>
                          <a:latin typeface="Calibri"/>
                        </a:rPr>
                        <a:t>8": 1,600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3961200502"/>
                  </a:ext>
                </a:extLst>
              </a:tr>
              <a:tr h="404055">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6”: 1,200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1442386098"/>
                  </a:ext>
                </a:extLst>
              </a:tr>
              <a:tr h="207155">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fontAlgn="ctr"/>
                      <a:r>
                        <a:rPr lang="en-US" sz="1200" b="0" i="0" u="none" strike="noStrike" dirty="0">
                          <a:solidFill>
                            <a:srgbClr val="000000"/>
                          </a:solidFill>
                          <a:effectLst/>
                          <a:latin typeface="Calibri"/>
                        </a:rPr>
                        <a:t>8": 1,600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331412005"/>
                  </a:ext>
                </a:extLst>
              </a:tr>
            </a:tbl>
          </a:graphicData>
        </a:graphic>
      </p:graphicFrame>
      <p:graphicFrame>
        <p:nvGraphicFramePr>
          <p:cNvPr id="6" name="Table 5">
            <a:extLst>
              <a:ext uri="{FF2B5EF4-FFF2-40B4-BE49-F238E27FC236}">
                <a16:creationId xmlns:a16="http://schemas.microsoft.com/office/drawing/2014/main" id="{711FF347-2252-0429-24DD-9E5E8B5D2010}"/>
              </a:ext>
            </a:extLst>
          </p:cNvPr>
          <p:cNvGraphicFramePr>
            <a:graphicFrameLocks noGrp="1"/>
          </p:cNvGraphicFramePr>
          <p:nvPr>
            <p:extLst>
              <p:ext uri="{D42A27DB-BD31-4B8C-83A1-F6EECF244321}">
                <p14:modId xmlns:p14="http://schemas.microsoft.com/office/powerpoint/2010/main" val="3426926608"/>
              </p:ext>
            </p:extLst>
          </p:nvPr>
        </p:nvGraphicFramePr>
        <p:xfrm>
          <a:off x="6029325" y="5123994"/>
          <a:ext cx="2076066" cy="1368880"/>
        </p:xfrm>
        <a:graphic>
          <a:graphicData uri="http://schemas.openxmlformats.org/drawingml/2006/table">
            <a:tbl>
              <a:tblPr/>
              <a:tblGrid>
                <a:gridCol w="653097">
                  <a:extLst>
                    <a:ext uri="{9D8B030D-6E8A-4147-A177-3AD203B41FA5}">
                      <a16:colId xmlns:a16="http://schemas.microsoft.com/office/drawing/2014/main" val="3566475166"/>
                    </a:ext>
                  </a:extLst>
                </a:gridCol>
                <a:gridCol w="55563">
                  <a:extLst>
                    <a:ext uri="{9D8B030D-6E8A-4147-A177-3AD203B41FA5}">
                      <a16:colId xmlns:a16="http://schemas.microsoft.com/office/drawing/2014/main" val="1140571769"/>
                    </a:ext>
                  </a:extLst>
                </a:gridCol>
                <a:gridCol w="1367406">
                  <a:extLst>
                    <a:ext uri="{9D8B030D-6E8A-4147-A177-3AD203B41FA5}">
                      <a16:colId xmlns:a16="http://schemas.microsoft.com/office/drawing/2014/main" val="4052657083"/>
                    </a:ext>
                  </a:extLst>
                </a:gridCol>
              </a:tblGrid>
              <a:tr h="634163">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dirty="0">
                          <a:solidFill>
                            <a:srgbClr val="000000"/>
                          </a:solidFill>
                          <a:effectLst/>
                          <a:latin typeface="Calibri"/>
                        </a:rPr>
                        <a:t>4": 10</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6": 13</a:t>
                      </a:r>
                      <a:br>
                        <a:rPr lang="en-US" sz="1200" b="0" i="0" u="none" strike="noStrike" dirty="0">
                          <a:solidFill>
                            <a:srgbClr val="000000"/>
                          </a:solidFill>
                          <a:effectLst/>
                          <a:latin typeface="Calibri"/>
                        </a:rPr>
                      </a:br>
                      <a:r>
                        <a:rPr lang="en-US" sz="1200" b="0" i="0" u="none" strike="noStrike" dirty="0">
                          <a:solidFill>
                            <a:srgbClr val="000000"/>
                          </a:solidFill>
                          <a:effectLst/>
                          <a:latin typeface="Calibri"/>
                        </a:rPr>
                        <a:t>8": 15</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4283615038"/>
                  </a:ext>
                </a:extLst>
              </a:tr>
              <a:tr h="179394">
                <a:tc rowSpan="3">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rowSpan="3">
                  <a:txBody>
                    <a:bodyPr/>
                    <a:lstStyle/>
                    <a:p>
                      <a:pPr algn="l" rtl="0" fontAlgn="ctr"/>
                      <a:r>
                        <a:rPr lang="en-US" sz="1200" b="0" i="0" u="none" strike="noStrike" dirty="0">
                          <a:solidFill>
                            <a:srgbClr val="000000"/>
                          </a:solidFill>
                          <a:effectLst/>
                          <a:latin typeface="Calibri"/>
                        </a:rPr>
                        <a:t>4”: 700 &amp; 830</a:t>
                      </a:r>
                    </a:p>
                    <a:p>
                      <a:pPr algn="l" rtl="0" fontAlgn="ctr"/>
                      <a:r>
                        <a:rPr lang="en-US" sz="1200" b="0" i="0" u="none" strike="noStrike" dirty="0">
                          <a:solidFill>
                            <a:srgbClr val="000000"/>
                          </a:solidFill>
                          <a:effectLst/>
                          <a:latin typeface="Calibri"/>
                        </a:rPr>
                        <a:t>6”: 1,000</a:t>
                      </a:r>
                    </a:p>
                    <a:p>
                      <a:pPr algn="l" rtl="0" fontAlgn="ctr"/>
                      <a:r>
                        <a:rPr lang="en-US" sz="1200" b="0" i="0" u="none" strike="noStrike" dirty="0">
                          <a:solidFill>
                            <a:srgbClr val="000000"/>
                          </a:solidFill>
                          <a:effectLst/>
                          <a:latin typeface="Calibri"/>
                        </a:rPr>
                        <a:t>8”: 1,200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3004147825"/>
                  </a:ext>
                </a:extLst>
              </a:tr>
              <a:tr h="349907">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6”: 1,000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2491965261"/>
                  </a:ext>
                </a:extLst>
              </a:tr>
              <a:tr h="179394">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8”: 1,200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288071668"/>
                  </a:ext>
                </a:extLst>
              </a:tr>
            </a:tbl>
          </a:graphicData>
        </a:graphic>
      </p:graphicFrame>
      <p:graphicFrame>
        <p:nvGraphicFramePr>
          <p:cNvPr id="7" name="Table 6">
            <a:extLst>
              <a:ext uri="{FF2B5EF4-FFF2-40B4-BE49-F238E27FC236}">
                <a16:creationId xmlns:a16="http://schemas.microsoft.com/office/drawing/2014/main" id="{545C44F4-C966-AB31-7F72-53C7E42B3F52}"/>
              </a:ext>
            </a:extLst>
          </p:cNvPr>
          <p:cNvGraphicFramePr>
            <a:graphicFrameLocks noGrp="1"/>
          </p:cNvGraphicFramePr>
          <p:nvPr>
            <p:extLst>
              <p:ext uri="{D42A27DB-BD31-4B8C-83A1-F6EECF244321}">
                <p14:modId xmlns:p14="http://schemas.microsoft.com/office/powerpoint/2010/main" val="992127370"/>
              </p:ext>
            </p:extLst>
          </p:nvPr>
        </p:nvGraphicFramePr>
        <p:xfrm>
          <a:off x="6068783" y="3668225"/>
          <a:ext cx="1621152" cy="650174"/>
        </p:xfrm>
        <a:graphic>
          <a:graphicData uri="http://schemas.openxmlformats.org/drawingml/2006/table">
            <a:tbl>
              <a:tblPr/>
              <a:tblGrid>
                <a:gridCol w="623887">
                  <a:extLst>
                    <a:ext uri="{9D8B030D-6E8A-4147-A177-3AD203B41FA5}">
                      <a16:colId xmlns:a16="http://schemas.microsoft.com/office/drawing/2014/main" val="905488619"/>
                    </a:ext>
                  </a:extLst>
                </a:gridCol>
                <a:gridCol w="57150">
                  <a:extLst>
                    <a:ext uri="{9D8B030D-6E8A-4147-A177-3AD203B41FA5}">
                      <a16:colId xmlns:a16="http://schemas.microsoft.com/office/drawing/2014/main" val="59435614"/>
                    </a:ext>
                  </a:extLst>
                </a:gridCol>
                <a:gridCol w="940115">
                  <a:extLst>
                    <a:ext uri="{9D8B030D-6E8A-4147-A177-3AD203B41FA5}">
                      <a16:colId xmlns:a16="http://schemas.microsoft.com/office/drawing/2014/main" val="4184657362"/>
                    </a:ext>
                  </a:extLst>
                </a:gridCol>
              </a:tblGrid>
              <a:tr h="450953">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4": 8</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3403822237"/>
                  </a:ext>
                </a:extLst>
              </a:tr>
              <a:tr h="199221">
                <a:tc>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4”: 600 - 700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2935490467"/>
                  </a:ext>
                </a:extLst>
              </a:tr>
            </a:tbl>
          </a:graphicData>
        </a:graphic>
      </p:graphicFrame>
      <p:graphicFrame>
        <p:nvGraphicFramePr>
          <p:cNvPr id="33" name="Table 32">
            <a:extLst>
              <a:ext uri="{FF2B5EF4-FFF2-40B4-BE49-F238E27FC236}">
                <a16:creationId xmlns:a16="http://schemas.microsoft.com/office/drawing/2014/main" id="{CAECE4FD-A2BF-39B2-A0D2-73D668DE839C}"/>
              </a:ext>
            </a:extLst>
          </p:cNvPr>
          <p:cNvGraphicFramePr>
            <a:graphicFrameLocks noGrp="1"/>
          </p:cNvGraphicFramePr>
          <p:nvPr>
            <p:extLst>
              <p:ext uri="{D42A27DB-BD31-4B8C-83A1-F6EECF244321}">
                <p14:modId xmlns:p14="http://schemas.microsoft.com/office/powerpoint/2010/main" val="1778209345"/>
              </p:ext>
            </p:extLst>
          </p:nvPr>
        </p:nvGraphicFramePr>
        <p:xfrm>
          <a:off x="10051336" y="1756316"/>
          <a:ext cx="1608200" cy="1125371"/>
        </p:xfrm>
        <a:graphic>
          <a:graphicData uri="http://schemas.openxmlformats.org/drawingml/2006/table">
            <a:tbl>
              <a:tblPr/>
              <a:tblGrid>
                <a:gridCol w="608625">
                  <a:extLst>
                    <a:ext uri="{9D8B030D-6E8A-4147-A177-3AD203B41FA5}">
                      <a16:colId xmlns:a16="http://schemas.microsoft.com/office/drawing/2014/main" val="3566475166"/>
                    </a:ext>
                  </a:extLst>
                </a:gridCol>
                <a:gridCol w="44450">
                  <a:extLst>
                    <a:ext uri="{9D8B030D-6E8A-4147-A177-3AD203B41FA5}">
                      <a16:colId xmlns:a16="http://schemas.microsoft.com/office/drawing/2014/main" val="1140571769"/>
                    </a:ext>
                  </a:extLst>
                </a:gridCol>
                <a:gridCol w="955125">
                  <a:extLst>
                    <a:ext uri="{9D8B030D-6E8A-4147-A177-3AD203B41FA5}">
                      <a16:colId xmlns:a16="http://schemas.microsoft.com/office/drawing/2014/main" val="4052657083"/>
                    </a:ext>
                  </a:extLst>
                </a:gridCol>
              </a:tblGrid>
              <a:tr h="704253">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kern="1200" noProof="0" dirty="0">
                          <a:solidFill>
                            <a:srgbClr val="000000"/>
                          </a:solidFill>
                          <a:effectLst/>
                          <a:latin typeface="+mn-lt"/>
                          <a:ea typeface="+mn-ea"/>
                          <a:cs typeface="+mn-cs"/>
                        </a:rPr>
                        <a:t>  4": 10 &amp; 12</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kern="1200" noProof="0" dirty="0">
                          <a:solidFill>
                            <a:srgbClr val="000000"/>
                          </a:solidFill>
                          <a:effectLst/>
                          <a:latin typeface="+mn-lt"/>
                          <a:ea typeface="+mn-ea"/>
                          <a:cs typeface="+mn-cs"/>
                        </a:rPr>
                        <a:t>  6": 11 &amp; 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4283615038"/>
                  </a:ext>
                </a:extLst>
              </a:tr>
              <a:tr h="199221">
                <a:tc rowSpan="2">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algn="l" rtl="0" fontAlgn="ctr"/>
                      <a:r>
                        <a:rPr lang="en-US" sz="1200" b="0" i="0" u="none" strike="noStrike" dirty="0">
                          <a:solidFill>
                            <a:srgbClr val="000000"/>
                          </a:solidFill>
                          <a:effectLst/>
                          <a:latin typeface="Calibri"/>
                        </a:rPr>
                        <a:t>4": 750-800</a:t>
                      </a:r>
                      <a:endParaRPr lang="en-US" sz="1200" b="0" i="0" u="none" strike="noStrike" dirty="0">
                        <a:solidFill>
                          <a:srgbClr val="000000"/>
                        </a:solidFill>
                        <a:effectLst/>
                        <a:latin typeface="Calibri" panose="020F0502020204030204" pitchFamily="34" charset="0"/>
                      </a:endParaRP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3004147825"/>
                  </a:ext>
                </a:extLst>
              </a:tr>
              <a:tr h="221897">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n-US" sz="1200" b="0" i="0" u="none" strike="noStrike" kern="1200" dirty="0">
                          <a:solidFill>
                            <a:srgbClr val="000000"/>
                          </a:solidFill>
                          <a:effectLst/>
                          <a:latin typeface="Calibri"/>
                          <a:ea typeface="+mn-ea"/>
                          <a:cs typeface="+mn-cs"/>
                        </a:rPr>
                        <a:t>6": 880-900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2491965261"/>
                  </a:ext>
                </a:extLst>
              </a:tr>
            </a:tbl>
          </a:graphicData>
        </a:graphic>
      </p:graphicFrame>
      <p:graphicFrame>
        <p:nvGraphicFramePr>
          <p:cNvPr id="35" name="Table 34">
            <a:extLst>
              <a:ext uri="{FF2B5EF4-FFF2-40B4-BE49-F238E27FC236}">
                <a16:creationId xmlns:a16="http://schemas.microsoft.com/office/drawing/2014/main" id="{633A40E4-369D-9E92-A927-07F3296A6A3A}"/>
              </a:ext>
            </a:extLst>
          </p:cNvPr>
          <p:cNvGraphicFramePr>
            <a:graphicFrameLocks noGrp="1"/>
          </p:cNvGraphicFramePr>
          <p:nvPr>
            <p:extLst>
              <p:ext uri="{D42A27DB-BD31-4B8C-83A1-F6EECF244321}">
                <p14:modId xmlns:p14="http://schemas.microsoft.com/office/powerpoint/2010/main" val="3550536078"/>
              </p:ext>
            </p:extLst>
          </p:nvPr>
        </p:nvGraphicFramePr>
        <p:xfrm>
          <a:off x="5999152" y="1625142"/>
          <a:ext cx="2076067" cy="1060292"/>
        </p:xfrm>
        <a:graphic>
          <a:graphicData uri="http://schemas.openxmlformats.org/drawingml/2006/table">
            <a:tbl>
              <a:tblPr lastRow="1"/>
              <a:tblGrid>
                <a:gridCol w="653097">
                  <a:extLst>
                    <a:ext uri="{9D8B030D-6E8A-4147-A177-3AD203B41FA5}">
                      <a16:colId xmlns:a16="http://schemas.microsoft.com/office/drawing/2014/main" val="3566475166"/>
                    </a:ext>
                  </a:extLst>
                </a:gridCol>
                <a:gridCol w="55563">
                  <a:extLst>
                    <a:ext uri="{9D8B030D-6E8A-4147-A177-3AD203B41FA5}">
                      <a16:colId xmlns:a16="http://schemas.microsoft.com/office/drawing/2014/main" val="1140571769"/>
                    </a:ext>
                  </a:extLst>
                </a:gridCol>
                <a:gridCol w="1367407">
                  <a:extLst>
                    <a:ext uri="{9D8B030D-6E8A-4147-A177-3AD203B41FA5}">
                      <a16:colId xmlns:a16="http://schemas.microsoft.com/office/drawing/2014/main" val="4052657083"/>
                    </a:ext>
                  </a:extLst>
                </a:gridCol>
              </a:tblGrid>
              <a:tr h="435300">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dirty="0">
                          <a:solidFill>
                            <a:srgbClr val="000000"/>
                          </a:solidFill>
                          <a:effectLst/>
                          <a:latin typeface="+mn-lt"/>
                        </a:rPr>
                        <a:t>4": 8 &amp; 10 &amp; 13                6": 11, 13, 16 &amp; 17</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4283615038"/>
                  </a:ext>
                </a:extLst>
              </a:tr>
              <a:tr h="170070">
                <a:tc rowSpan="3">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rowSpan="3">
                  <a:txBody>
                    <a:bodyPr/>
                    <a:lstStyle/>
                    <a:p>
                      <a:pPr algn="l" rtl="0" fontAlgn="ctr"/>
                      <a:r>
                        <a:rPr lang="en-US" sz="1200" b="0" i="0" u="none" strike="noStrike" dirty="0">
                          <a:solidFill>
                            <a:srgbClr val="000000"/>
                          </a:solidFill>
                          <a:effectLst/>
                          <a:latin typeface="Calibri"/>
                        </a:rPr>
                        <a:t>4”: 650 – 1040</a:t>
                      </a:r>
                    </a:p>
                    <a:p>
                      <a:pPr algn="l" rtl="0" fontAlgn="ctr"/>
                      <a:r>
                        <a:rPr lang="en-US" sz="1200" b="0" i="0" u="none" strike="noStrike" dirty="0">
                          <a:solidFill>
                            <a:srgbClr val="000000"/>
                          </a:solidFill>
                          <a:effectLst/>
                          <a:latin typeface="Calibri"/>
                        </a:rPr>
                        <a:t>6”: 750 – 1,500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3004147825"/>
                  </a:ext>
                </a:extLst>
              </a:tr>
              <a:tr h="240182">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r>
                        <a:rPr lang="en-US" sz="1200" b="0" i="0" u="none" strike="noStrike" dirty="0">
                          <a:solidFill>
                            <a:srgbClr val="000000"/>
                          </a:solidFill>
                          <a:effectLst/>
                          <a:latin typeface="Calibri"/>
                        </a:rPr>
                        <a:t>6”: 750 – 1,500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2491965261"/>
                  </a:ext>
                </a:extLst>
              </a:tr>
              <a:tr h="170070">
                <a:tc vMerge="1">
                  <a:txBody>
                    <a:bodyPr/>
                    <a:lstStyle/>
                    <a:p>
                      <a:endParaRPr lang="en-US"/>
                    </a:p>
                  </a:txBody>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pPr algn="l" rtl="0" fontAlgn="ctr"/>
                      <a:endParaRPr lang="en-US" sz="1200" b="0" i="0" u="none" strike="noStrike" dirty="0">
                        <a:solidFill>
                          <a:srgbClr val="000000"/>
                        </a:solidFill>
                        <a:effectLst/>
                        <a:latin typeface="Calibri"/>
                      </a:endParaRP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72BF44"/>
                    </a:solidFill>
                  </a:tcPr>
                </a:tc>
                <a:extLst>
                  <a:ext uri="{0D108BD9-81ED-4DB2-BD59-A6C34878D82A}">
                    <a16:rowId xmlns:a16="http://schemas.microsoft.com/office/drawing/2014/main" val="288071668"/>
                  </a:ext>
                </a:extLst>
              </a:tr>
            </a:tbl>
          </a:graphicData>
        </a:graphic>
      </p:graphicFrame>
      <p:sp>
        <p:nvSpPr>
          <p:cNvPr id="37" name="Hexagon 36">
            <a:extLst>
              <a:ext uri="{FF2B5EF4-FFF2-40B4-BE49-F238E27FC236}">
                <a16:creationId xmlns:a16="http://schemas.microsoft.com/office/drawing/2014/main" id="{4FEA2846-BBC6-A312-D67F-4E0C670184B9}"/>
              </a:ext>
            </a:extLst>
          </p:cNvPr>
          <p:cNvSpPr/>
          <p:nvPr/>
        </p:nvSpPr>
        <p:spPr>
          <a:xfrm>
            <a:off x="8431185" y="1076419"/>
            <a:ext cx="3346704"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Direct the Light- </a:t>
            </a: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DRTR</a:t>
            </a:r>
            <a:endPar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Hexagon 37">
            <a:extLst>
              <a:ext uri="{FF2B5EF4-FFF2-40B4-BE49-F238E27FC236}">
                <a16:creationId xmlns:a16="http://schemas.microsoft.com/office/drawing/2014/main" id="{1CA904B9-96EB-CDCD-F256-7E95A8949788}"/>
              </a:ext>
            </a:extLst>
          </p:cNvPr>
          <p:cNvSpPr/>
          <p:nvPr/>
        </p:nvSpPr>
        <p:spPr>
          <a:xfrm>
            <a:off x="4989223" y="3091151"/>
            <a:ext cx="2827635"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Magnetic Trim – DS4</a:t>
            </a:r>
          </a:p>
        </p:txBody>
      </p:sp>
      <p:sp>
        <p:nvSpPr>
          <p:cNvPr id="39" name="Hexagon 38">
            <a:extLst>
              <a:ext uri="{FF2B5EF4-FFF2-40B4-BE49-F238E27FC236}">
                <a16:creationId xmlns:a16="http://schemas.microsoft.com/office/drawing/2014/main" id="{698DC3F8-2B95-A13A-14B0-74D5B74A0EE2}"/>
              </a:ext>
            </a:extLst>
          </p:cNvPr>
          <p:cNvSpPr/>
          <p:nvPr/>
        </p:nvSpPr>
        <p:spPr>
          <a:xfrm>
            <a:off x="4728200" y="1076419"/>
            <a:ext cx="3347019"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Retrofit Made Easy - RDR</a:t>
            </a:r>
          </a:p>
        </p:txBody>
      </p:sp>
      <p:sp>
        <p:nvSpPr>
          <p:cNvPr id="40" name="Hexagon 39">
            <a:extLst>
              <a:ext uri="{FF2B5EF4-FFF2-40B4-BE49-F238E27FC236}">
                <a16:creationId xmlns:a16="http://schemas.microsoft.com/office/drawing/2014/main" id="{CCACF130-B825-84FC-A905-315385A15750}"/>
              </a:ext>
            </a:extLst>
          </p:cNvPr>
          <p:cNvSpPr/>
          <p:nvPr/>
        </p:nvSpPr>
        <p:spPr>
          <a:xfrm>
            <a:off x="4799849" y="4653669"/>
            <a:ext cx="3346704"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Easily Fits into a J-Box - DSD</a:t>
            </a:r>
          </a:p>
        </p:txBody>
      </p:sp>
      <p:pic>
        <p:nvPicPr>
          <p:cNvPr id="14" name="Picture 13" descr="A close up of a sign&#10;&#10;Description automatically generated">
            <a:extLst>
              <a:ext uri="{FF2B5EF4-FFF2-40B4-BE49-F238E27FC236}">
                <a16:creationId xmlns:a16="http://schemas.microsoft.com/office/drawing/2014/main" id="{4DD60DEE-0B4C-B0E7-F640-C088975A3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38671" y="5940293"/>
            <a:ext cx="513358" cy="513358"/>
          </a:xfrm>
          <a:prstGeom prst="rect">
            <a:avLst/>
          </a:prstGeom>
        </p:spPr>
      </p:pic>
      <p:pic>
        <p:nvPicPr>
          <p:cNvPr id="22" name="Picture 21">
            <a:extLst>
              <a:ext uri="{FF2B5EF4-FFF2-40B4-BE49-F238E27FC236}">
                <a16:creationId xmlns:a16="http://schemas.microsoft.com/office/drawing/2014/main" id="{5ACE790F-61DE-3B56-815D-8ACC13FCFAA8}"/>
              </a:ext>
            </a:extLst>
          </p:cNvPr>
          <p:cNvPicPr>
            <a:picLocks noChangeAspect="1"/>
          </p:cNvPicPr>
          <p:nvPr/>
        </p:nvPicPr>
        <p:blipFill>
          <a:blip r:embed="rId14"/>
          <a:stretch>
            <a:fillRect/>
          </a:stretch>
        </p:blipFill>
        <p:spPr>
          <a:xfrm>
            <a:off x="9302754" y="5955266"/>
            <a:ext cx="491146" cy="510792"/>
          </a:xfrm>
          <a:prstGeom prst="rect">
            <a:avLst/>
          </a:prstGeom>
        </p:spPr>
      </p:pic>
      <p:pic>
        <p:nvPicPr>
          <p:cNvPr id="24" name="Picture 23">
            <a:extLst>
              <a:ext uri="{FF2B5EF4-FFF2-40B4-BE49-F238E27FC236}">
                <a16:creationId xmlns:a16="http://schemas.microsoft.com/office/drawing/2014/main" id="{4119E47B-A53D-1D50-DE9D-1346166EE51F}"/>
              </a:ext>
            </a:extLst>
          </p:cNvPr>
          <p:cNvPicPr>
            <a:picLocks noChangeAspect="1"/>
          </p:cNvPicPr>
          <p:nvPr/>
        </p:nvPicPr>
        <p:blipFill>
          <a:blip r:embed="rId14"/>
          <a:stretch>
            <a:fillRect/>
          </a:stretch>
        </p:blipFill>
        <p:spPr>
          <a:xfrm>
            <a:off x="4980629" y="3949551"/>
            <a:ext cx="491146" cy="510792"/>
          </a:xfrm>
          <a:prstGeom prst="rect">
            <a:avLst/>
          </a:prstGeom>
        </p:spPr>
      </p:pic>
      <p:pic>
        <p:nvPicPr>
          <p:cNvPr id="25" name="Picture 24">
            <a:extLst>
              <a:ext uri="{FF2B5EF4-FFF2-40B4-BE49-F238E27FC236}">
                <a16:creationId xmlns:a16="http://schemas.microsoft.com/office/drawing/2014/main" id="{80B25525-A885-4783-7CA7-6E4C8073A049}"/>
              </a:ext>
            </a:extLst>
          </p:cNvPr>
          <p:cNvPicPr>
            <a:picLocks noChangeAspect="1"/>
          </p:cNvPicPr>
          <p:nvPr/>
        </p:nvPicPr>
        <p:blipFill>
          <a:blip r:embed="rId14"/>
          <a:stretch>
            <a:fillRect/>
          </a:stretch>
        </p:blipFill>
        <p:spPr>
          <a:xfrm>
            <a:off x="4791892" y="5978629"/>
            <a:ext cx="491146" cy="510792"/>
          </a:xfrm>
          <a:prstGeom prst="rect">
            <a:avLst/>
          </a:prstGeom>
        </p:spPr>
      </p:pic>
      <p:pic>
        <p:nvPicPr>
          <p:cNvPr id="34" name="Picture 33" descr="A close up of a sign&#10;&#10;Description automatically generated">
            <a:extLst>
              <a:ext uri="{FF2B5EF4-FFF2-40B4-BE49-F238E27FC236}">
                <a16:creationId xmlns:a16="http://schemas.microsoft.com/office/drawing/2014/main" id="{0655BFB0-FCF6-3974-97D0-725CF9FC31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566" y="2356889"/>
            <a:ext cx="513358" cy="513358"/>
          </a:xfrm>
          <a:prstGeom prst="rect">
            <a:avLst/>
          </a:prstGeom>
        </p:spPr>
      </p:pic>
      <p:pic>
        <p:nvPicPr>
          <p:cNvPr id="41" name="Picture 40">
            <a:extLst>
              <a:ext uri="{FF2B5EF4-FFF2-40B4-BE49-F238E27FC236}">
                <a16:creationId xmlns:a16="http://schemas.microsoft.com/office/drawing/2014/main" id="{ED7F6AE5-101A-CE84-7225-CD6A1E92E0CA}"/>
              </a:ext>
            </a:extLst>
          </p:cNvPr>
          <p:cNvPicPr>
            <a:picLocks noChangeAspect="1"/>
          </p:cNvPicPr>
          <p:nvPr/>
        </p:nvPicPr>
        <p:blipFill>
          <a:blip r:embed="rId14"/>
          <a:stretch>
            <a:fillRect/>
          </a:stretch>
        </p:blipFill>
        <p:spPr>
          <a:xfrm>
            <a:off x="9368293" y="2359455"/>
            <a:ext cx="491146" cy="510792"/>
          </a:xfrm>
          <a:prstGeom prst="rect">
            <a:avLst/>
          </a:prstGeom>
        </p:spPr>
      </p:pic>
      <p:pic>
        <p:nvPicPr>
          <p:cNvPr id="43" name="Picture 42" descr="A close up of a sign&#10;&#10;Description automatically generated">
            <a:extLst>
              <a:ext uri="{FF2B5EF4-FFF2-40B4-BE49-F238E27FC236}">
                <a16:creationId xmlns:a16="http://schemas.microsoft.com/office/drawing/2014/main" id="{FAF077A4-B318-E251-3356-55A1CE6E22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9676" y="2390768"/>
            <a:ext cx="513358" cy="513358"/>
          </a:xfrm>
          <a:prstGeom prst="rect">
            <a:avLst/>
          </a:prstGeom>
        </p:spPr>
      </p:pic>
      <p:pic>
        <p:nvPicPr>
          <p:cNvPr id="44" name="Picture 43">
            <a:extLst>
              <a:ext uri="{FF2B5EF4-FFF2-40B4-BE49-F238E27FC236}">
                <a16:creationId xmlns:a16="http://schemas.microsoft.com/office/drawing/2014/main" id="{D9AED66A-E49A-3F26-CF69-F7A7C206BC8C}"/>
              </a:ext>
            </a:extLst>
          </p:cNvPr>
          <p:cNvPicPr>
            <a:picLocks noChangeAspect="1"/>
          </p:cNvPicPr>
          <p:nvPr/>
        </p:nvPicPr>
        <p:blipFill>
          <a:blip r:embed="rId14"/>
          <a:stretch>
            <a:fillRect/>
          </a:stretch>
        </p:blipFill>
        <p:spPr>
          <a:xfrm>
            <a:off x="5395610" y="2390768"/>
            <a:ext cx="491146" cy="510792"/>
          </a:xfrm>
          <a:prstGeom prst="rect">
            <a:avLst/>
          </a:prstGeom>
        </p:spPr>
      </p:pic>
      <p:pic>
        <p:nvPicPr>
          <p:cNvPr id="46" name="Picture 45" descr="A white light fixture with black background&#10;&#10;Description automatically generated">
            <a:extLst>
              <a:ext uri="{FF2B5EF4-FFF2-40B4-BE49-F238E27FC236}">
                <a16:creationId xmlns:a16="http://schemas.microsoft.com/office/drawing/2014/main" id="{96099CF0-D452-B4B7-FFE3-45180027A9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175" y="4949643"/>
            <a:ext cx="1252534" cy="1474395"/>
          </a:xfrm>
          <a:prstGeom prst="rect">
            <a:avLst/>
          </a:prstGeom>
        </p:spPr>
      </p:pic>
      <p:pic>
        <p:nvPicPr>
          <p:cNvPr id="47" name="Picture 46">
            <a:extLst>
              <a:ext uri="{FF2B5EF4-FFF2-40B4-BE49-F238E27FC236}">
                <a16:creationId xmlns:a16="http://schemas.microsoft.com/office/drawing/2014/main" id="{DA60DC0F-96AB-F63A-FAB9-EA99333532D5}"/>
              </a:ext>
            </a:extLst>
          </p:cNvPr>
          <p:cNvPicPr>
            <a:picLocks noChangeAspect="1"/>
          </p:cNvPicPr>
          <p:nvPr/>
        </p:nvPicPr>
        <p:blipFill>
          <a:blip r:embed="rId3"/>
          <a:stretch>
            <a:fillRect/>
          </a:stretch>
        </p:blipFill>
        <p:spPr>
          <a:xfrm>
            <a:off x="1050647" y="6132298"/>
            <a:ext cx="484416" cy="435361"/>
          </a:xfrm>
          <a:prstGeom prst="rect">
            <a:avLst/>
          </a:prstGeom>
        </p:spPr>
      </p:pic>
      <p:pic>
        <p:nvPicPr>
          <p:cNvPr id="48" name="Picture 47">
            <a:extLst>
              <a:ext uri="{FF2B5EF4-FFF2-40B4-BE49-F238E27FC236}">
                <a16:creationId xmlns:a16="http://schemas.microsoft.com/office/drawing/2014/main" id="{1C02C578-FE88-B7CC-8E1C-803F88AEFE07}"/>
              </a:ext>
            </a:extLst>
          </p:cNvPr>
          <p:cNvPicPr>
            <a:picLocks noChangeAspect="1"/>
          </p:cNvPicPr>
          <p:nvPr/>
        </p:nvPicPr>
        <p:blipFill>
          <a:blip r:embed="rId16"/>
          <a:stretch>
            <a:fillRect/>
          </a:stretch>
        </p:blipFill>
        <p:spPr>
          <a:xfrm>
            <a:off x="554003" y="6132298"/>
            <a:ext cx="459889" cy="453757"/>
          </a:xfrm>
          <a:prstGeom prst="rect">
            <a:avLst/>
          </a:prstGeom>
        </p:spPr>
      </p:pic>
      <p:pic>
        <p:nvPicPr>
          <p:cNvPr id="49" name="Picture 48">
            <a:extLst>
              <a:ext uri="{FF2B5EF4-FFF2-40B4-BE49-F238E27FC236}">
                <a16:creationId xmlns:a16="http://schemas.microsoft.com/office/drawing/2014/main" id="{357818A1-4C60-8704-A6CE-E3F012FFA7E0}"/>
              </a:ext>
            </a:extLst>
          </p:cNvPr>
          <p:cNvPicPr>
            <a:picLocks noChangeAspect="1"/>
          </p:cNvPicPr>
          <p:nvPr/>
        </p:nvPicPr>
        <p:blipFill>
          <a:blip r:embed="rId3"/>
          <a:stretch>
            <a:fillRect/>
          </a:stretch>
        </p:blipFill>
        <p:spPr>
          <a:xfrm>
            <a:off x="9508725" y="5020202"/>
            <a:ext cx="484416" cy="435361"/>
          </a:xfrm>
          <a:prstGeom prst="rect">
            <a:avLst/>
          </a:prstGeom>
        </p:spPr>
      </p:pic>
      <p:pic>
        <p:nvPicPr>
          <p:cNvPr id="50" name="Picture 49">
            <a:extLst>
              <a:ext uri="{FF2B5EF4-FFF2-40B4-BE49-F238E27FC236}">
                <a16:creationId xmlns:a16="http://schemas.microsoft.com/office/drawing/2014/main" id="{4CF660AD-9152-7DF2-BF41-0AA2517E8493}"/>
              </a:ext>
            </a:extLst>
          </p:cNvPr>
          <p:cNvPicPr>
            <a:picLocks noChangeAspect="1"/>
          </p:cNvPicPr>
          <p:nvPr/>
        </p:nvPicPr>
        <p:blipFill>
          <a:blip r:embed="rId3"/>
          <a:stretch>
            <a:fillRect/>
          </a:stretch>
        </p:blipFill>
        <p:spPr>
          <a:xfrm>
            <a:off x="5353133" y="6009602"/>
            <a:ext cx="484416" cy="435361"/>
          </a:xfrm>
          <a:prstGeom prst="rect">
            <a:avLst/>
          </a:prstGeom>
        </p:spPr>
      </p:pic>
      <p:pic>
        <p:nvPicPr>
          <p:cNvPr id="51" name="Picture 50">
            <a:extLst>
              <a:ext uri="{FF2B5EF4-FFF2-40B4-BE49-F238E27FC236}">
                <a16:creationId xmlns:a16="http://schemas.microsoft.com/office/drawing/2014/main" id="{36BF6ACF-1979-F79B-00E3-FDF8FC446B48}"/>
              </a:ext>
            </a:extLst>
          </p:cNvPr>
          <p:cNvPicPr>
            <a:picLocks noChangeAspect="1"/>
          </p:cNvPicPr>
          <p:nvPr/>
        </p:nvPicPr>
        <p:blipFill>
          <a:blip r:embed="rId3"/>
          <a:stretch>
            <a:fillRect/>
          </a:stretch>
        </p:blipFill>
        <p:spPr>
          <a:xfrm>
            <a:off x="5493659" y="3993312"/>
            <a:ext cx="484416" cy="435361"/>
          </a:xfrm>
          <a:prstGeom prst="rect">
            <a:avLst/>
          </a:prstGeom>
        </p:spPr>
      </p:pic>
      <p:pic>
        <p:nvPicPr>
          <p:cNvPr id="52" name="Picture 51">
            <a:extLst>
              <a:ext uri="{FF2B5EF4-FFF2-40B4-BE49-F238E27FC236}">
                <a16:creationId xmlns:a16="http://schemas.microsoft.com/office/drawing/2014/main" id="{BBC53257-6E2A-FB80-5EAA-C8F624F78D32}"/>
              </a:ext>
            </a:extLst>
          </p:cNvPr>
          <p:cNvPicPr>
            <a:picLocks noChangeAspect="1"/>
          </p:cNvPicPr>
          <p:nvPr/>
        </p:nvPicPr>
        <p:blipFill>
          <a:blip r:embed="rId3"/>
          <a:stretch>
            <a:fillRect/>
          </a:stretch>
        </p:blipFill>
        <p:spPr>
          <a:xfrm>
            <a:off x="4692894" y="1908265"/>
            <a:ext cx="484416" cy="435361"/>
          </a:xfrm>
          <a:prstGeom prst="rect">
            <a:avLst/>
          </a:prstGeom>
        </p:spPr>
      </p:pic>
      <p:pic>
        <p:nvPicPr>
          <p:cNvPr id="53" name="Picture 52">
            <a:extLst>
              <a:ext uri="{FF2B5EF4-FFF2-40B4-BE49-F238E27FC236}">
                <a16:creationId xmlns:a16="http://schemas.microsoft.com/office/drawing/2014/main" id="{29BFDE68-CDF0-231D-890E-64DDBF993405}"/>
              </a:ext>
            </a:extLst>
          </p:cNvPr>
          <p:cNvPicPr>
            <a:picLocks noChangeAspect="1"/>
          </p:cNvPicPr>
          <p:nvPr/>
        </p:nvPicPr>
        <p:blipFill>
          <a:blip r:embed="rId16"/>
          <a:stretch>
            <a:fillRect/>
          </a:stretch>
        </p:blipFill>
        <p:spPr>
          <a:xfrm>
            <a:off x="4729093" y="1407366"/>
            <a:ext cx="459889" cy="453757"/>
          </a:xfrm>
          <a:prstGeom prst="rect">
            <a:avLst/>
          </a:prstGeom>
        </p:spPr>
      </p:pic>
      <p:pic>
        <p:nvPicPr>
          <p:cNvPr id="56" name="Picture 55" descr="A black cylinder with a black background&#10;&#10;Description automatically generated with medium confidence">
            <a:extLst>
              <a:ext uri="{FF2B5EF4-FFF2-40B4-BE49-F238E27FC236}">
                <a16:creationId xmlns:a16="http://schemas.microsoft.com/office/drawing/2014/main" id="{C33FF084-2479-EDAC-B6B0-0BEDEDEFF8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6917" y="1205531"/>
            <a:ext cx="513949" cy="770924"/>
          </a:xfrm>
          <a:prstGeom prst="rect">
            <a:avLst/>
          </a:prstGeom>
        </p:spPr>
      </p:pic>
      <p:sp>
        <p:nvSpPr>
          <p:cNvPr id="57" name="TextBox 56">
            <a:extLst>
              <a:ext uri="{FF2B5EF4-FFF2-40B4-BE49-F238E27FC236}">
                <a16:creationId xmlns:a16="http://schemas.microsoft.com/office/drawing/2014/main" id="{ED0237E5-B083-43B9-EBB2-A0107567C83C}"/>
              </a:ext>
            </a:extLst>
          </p:cNvPr>
          <p:cNvSpPr txBox="1"/>
          <p:nvPr/>
        </p:nvSpPr>
        <p:spPr>
          <a:xfrm>
            <a:off x="1329225" y="1460498"/>
            <a:ext cx="982414" cy="164644"/>
          </a:xfrm>
          <a:prstGeom prst="rect">
            <a:avLst/>
          </a:prstGeom>
          <a:solidFill>
            <a:srgbClr val="939598"/>
          </a:solidFill>
        </p:spPr>
        <p:txBody>
          <a:bodyPr wrap="square" rtlCol="0">
            <a:spAutoFit/>
          </a:bodyPr>
          <a:lstStyle/>
          <a:p>
            <a:endParaRPr lang="en-US" dirty="0"/>
          </a:p>
        </p:txBody>
      </p:sp>
      <p:sp>
        <p:nvSpPr>
          <p:cNvPr id="58" name="TextBox 57">
            <a:extLst>
              <a:ext uri="{FF2B5EF4-FFF2-40B4-BE49-F238E27FC236}">
                <a16:creationId xmlns:a16="http://schemas.microsoft.com/office/drawing/2014/main" id="{1D5B51FB-5406-07EB-A148-F41B7A89F991}"/>
              </a:ext>
            </a:extLst>
          </p:cNvPr>
          <p:cNvSpPr txBox="1"/>
          <p:nvPr/>
        </p:nvSpPr>
        <p:spPr>
          <a:xfrm>
            <a:off x="1265222" y="1418724"/>
            <a:ext cx="982414"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Decorative</a:t>
            </a:r>
          </a:p>
        </p:txBody>
      </p:sp>
      <p:sp>
        <p:nvSpPr>
          <p:cNvPr id="59" name="Hexagon 58">
            <a:extLst>
              <a:ext uri="{FF2B5EF4-FFF2-40B4-BE49-F238E27FC236}">
                <a16:creationId xmlns:a16="http://schemas.microsoft.com/office/drawing/2014/main" id="{9F16BD7E-9CB4-4DC5-5522-4F4C50B5F6E8}"/>
              </a:ext>
            </a:extLst>
          </p:cNvPr>
          <p:cNvSpPr/>
          <p:nvPr/>
        </p:nvSpPr>
        <p:spPr>
          <a:xfrm>
            <a:off x="8501038" y="3085485"/>
            <a:ext cx="3346704" cy="276999"/>
          </a:xfrm>
          <a:prstGeom prst="hexagon">
            <a:avLst/>
          </a:prstGeom>
          <a:solidFill>
            <a:srgbClr val="9395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Decorative</a:t>
            </a: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Westport</a:t>
            </a:r>
          </a:p>
        </p:txBody>
      </p:sp>
      <p:graphicFrame>
        <p:nvGraphicFramePr>
          <p:cNvPr id="60" name="Table 59">
            <a:extLst>
              <a:ext uri="{FF2B5EF4-FFF2-40B4-BE49-F238E27FC236}">
                <a16:creationId xmlns:a16="http://schemas.microsoft.com/office/drawing/2014/main" id="{9FBA82D9-199C-7A0B-2CC7-9E4C35E4A65A}"/>
              </a:ext>
            </a:extLst>
          </p:cNvPr>
          <p:cNvGraphicFramePr>
            <a:graphicFrameLocks noGrp="1"/>
          </p:cNvGraphicFramePr>
          <p:nvPr>
            <p:extLst>
              <p:ext uri="{D42A27DB-BD31-4B8C-83A1-F6EECF244321}">
                <p14:modId xmlns:p14="http://schemas.microsoft.com/office/powerpoint/2010/main" val="2305284705"/>
              </p:ext>
            </p:extLst>
          </p:nvPr>
        </p:nvGraphicFramePr>
        <p:xfrm>
          <a:off x="10070105" y="3593227"/>
          <a:ext cx="1621152" cy="650174"/>
        </p:xfrm>
        <a:graphic>
          <a:graphicData uri="http://schemas.openxmlformats.org/drawingml/2006/table">
            <a:tbl>
              <a:tblPr/>
              <a:tblGrid>
                <a:gridCol w="623887">
                  <a:extLst>
                    <a:ext uri="{9D8B030D-6E8A-4147-A177-3AD203B41FA5}">
                      <a16:colId xmlns:a16="http://schemas.microsoft.com/office/drawing/2014/main" val="905488619"/>
                    </a:ext>
                  </a:extLst>
                </a:gridCol>
                <a:gridCol w="57150">
                  <a:extLst>
                    <a:ext uri="{9D8B030D-6E8A-4147-A177-3AD203B41FA5}">
                      <a16:colId xmlns:a16="http://schemas.microsoft.com/office/drawing/2014/main" val="59435614"/>
                    </a:ext>
                  </a:extLst>
                </a:gridCol>
                <a:gridCol w="940115">
                  <a:extLst>
                    <a:ext uri="{9D8B030D-6E8A-4147-A177-3AD203B41FA5}">
                      <a16:colId xmlns:a16="http://schemas.microsoft.com/office/drawing/2014/main" val="4184657362"/>
                    </a:ext>
                  </a:extLst>
                </a:gridCol>
              </a:tblGrid>
              <a:tr h="450953">
                <a:tc>
                  <a:txBody>
                    <a:bodyPr/>
                    <a:lstStyle/>
                    <a:p>
                      <a:pPr algn="l" rtl="0" fontAlgn="ctr"/>
                      <a:r>
                        <a:rPr lang="en-US" sz="1200" b="1" i="0" u="none" strike="noStrike" dirty="0">
                          <a:solidFill>
                            <a:srgbClr val="000000"/>
                          </a:solidFill>
                          <a:effectLst/>
                          <a:latin typeface="Calibri"/>
                        </a:rPr>
                        <a:t> Wattage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rtl="0" fontAlgn="ctr"/>
                      <a:r>
                        <a:rPr lang="en-US" sz="1200" b="0" i="0" u="none" strike="noStrike" dirty="0">
                          <a:solidFill>
                            <a:srgbClr val="000000"/>
                          </a:solidFill>
                          <a:effectLst/>
                          <a:latin typeface="Calibri" panose="020F0502020204030204" pitchFamily="34" charset="0"/>
                        </a:rPr>
                        <a:t>6”: 30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A9B"/>
                    </a:solidFill>
                  </a:tcPr>
                </a:tc>
                <a:extLst>
                  <a:ext uri="{0D108BD9-81ED-4DB2-BD59-A6C34878D82A}">
                    <a16:rowId xmlns:a16="http://schemas.microsoft.com/office/drawing/2014/main" val="3403822237"/>
                  </a:ext>
                </a:extLst>
              </a:tr>
              <a:tr h="199221">
                <a:tc>
                  <a:txBody>
                    <a:bodyPr/>
                    <a:lstStyle/>
                    <a:p>
                      <a:pPr algn="l" rtl="0" fontAlgn="ctr"/>
                      <a:r>
                        <a:rPr lang="en-US" sz="1200" b="1" i="0" u="none" strike="noStrike" dirty="0">
                          <a:solidFill>
                            <a:srgbClr val="000000"/>
                          </a:solidFill>
                          <a:effectLst/>
                          <a:latin typeface="Calibri"/>
                        </a:rPr>
                        <a:t> Lumens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BF44"/>
                    </a:solidFill>
                  </a:tcPr>
                </a:tc>
                <a:tc>
                  <a:txBody>
                    <a:bodyPr/>
                    <a:lstStyle/>
                    <a:p>
                      <a:pPr algn="l" rtl="0" fontAlgn="ctr"/>
                      <a:endParaRPr lang="en-US" sz="12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6”: 3,000</a:t>
                      </a:r>
                    </a:p>
                  </a:txBody>
                  <a:tcPr marL="857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2BF44"/>
                    </a:solidFill>
                  </a:tcPr>
                </a:tc>
                <a:extLst>
                  <a:ext uri="{0D108BD9-81ED-4DB2-BD59-A6C34878D82A}">
                    <a16:rowId xmlns:a16="http://schemas.microsoft.com/office/drawing/2014/main" val="2935490467"/>
                  </a:ext>
                </a:extLst>
              </a:tr>
            </a:tbl>
          </a:graphicData>
        </a:graphic>
      </p:graphicFrame>
      <p:pic>
        <p:nvPicPr>
          <p:cNvPr id="61" name="Picture 60">
            <a:extLst>
              <a:ext uri="{FF2B5EF4-FFF2-40B4-BE49-F238E27FC236}">
                <a16:creationId xmlns:a16="http://schemas.microsoft.com/office/drawing/2014/main" id="{EDF974FE-BC3B-56CE-CA67-9DBD80A3601A}"/>
              </a:ext>
            </a:extLst>
          </p:cNvPr>
          <p:cNvPicPr>
            <a:picLocks noChangeAspect="1"/>
          </p:cNvPicPr>
          <p:nvPr/>
        </p:nvPicPr>
        <p:blipFill>
          <a:blip r:embed="rId3"/>
          <a:stretch>
            <a:fillRect/>
          </a:stretch>
        </p:blipFill>
        <p:spPr>
          <a:xfrm>
            <a:off x="9375023" y="3683678"/>
            <a:ext cx="484416" cy="435361"/>
          </a:xfrm>
          <a:prstGeom prst="rect">
            <a:avLst/>
          </a:prstGeom>
        </p:spPr>
      </p:pic>
    </p:spTree>
    <p:extLst>
      <p:ext uri="{BB962C8B-B14F-4D97-AF65-F5344CB8AC3E}">
        <p14:creationId xmlns:p14="http://schemas.microsoft.com/office/powerpoint/2010/main" val="269471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DB29059-7613-400F-BD12-F1253AA96BDC}"/>
              </a:ext>
            </a:extLst>
          </p:cNvPr>
          <p:cNvSpPr>
            <a:spLocks noGrp="1"/>
          </p:cNvSpPr>
          <p:nvPr>
            <p:ph sz="half" idx="13"/>
          </p:nvPr>
        </p:nvSpPr>
        <p:spPr>
          <a:ln w="28575">
            <a:solidFill>
              <a:srgbClr val="72BF44"/>
            </a:solidFill>
          </a:ln>
        </p:spPr>
        <p:txBody>
          <a:bodyPr>
            <a:normAutofit/>
          </a:bodyPr>
          <a:lstStyle/>
          <a:p>
            <a:pPr>
              <a:defRPr/>
            </a:pPr>
            <a:r>
              <a:rPr lang="en-US" sz="1000" dirty="0">
                <a:latin typeface="Open Sans" panose="020B0606030504020204" pitchFamily="34" charset="0"/>
                <a:ea typeface="Open Sans" panose="020B0606030504020204" pitchFamily="34" charset="0"/>
                <a:cs typeface="Open Sans" panose="020B0606030504020204" pitchFamily="34" charset="0"/>
              </a:rPr>
              <a:t>2’, 3’, 4’</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Triac or 0-10V Dimmable</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75 lm/W</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120V</a:t>
            </a:r>
          </a:p>
          <a:p>
            <a:pPr>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28, 40, 55W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3000K 80 CRI</a:t>
            </a:r>
          </a:p>
          <a:p>
            <a:pPr>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28, 40, 56W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27/30/4000K 90 CRI</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2,100 – 4,000 lumens</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Damp Location</a:t>
            </a:r>
          </a:p>
          <a:p>
            <a:endParaRPr lang="en-US" dirty="0"/>
          </a:p>
        </p:txBody>
      </p:sp>
      <p:sp>
        <p:nvSpPr>
          <p:cNvPr id="19" name="Rectangle: Rounded Corners 18">
            <a:extLst>
              <a:ext uri="{FF2B5EF4-FFF2-40B4-BE49-F238E27FC236}">
                <a16:creationId xmlns:a16="http://schemas.microsoft.com/office/drawing/2014/main" id="{6757E36D-9DAB-B23F-8C5D-B22075D2C856}"/>
              </a:ext>
            </a:extLst>
          </p:cNvPr>
          <p:cNvSpPr/>
          <p:nvPr/>
        </p:nvSpPr>
        <p:spPr>
          <a:xfrm>
            <a:off x="9119939" y="5418666"/>
            <a:ext cx="274320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Nickel finish, steel body, polycarbonate lens, 80 and 90 CRI options, FieldCCeT</a:t>
            </a:r>
          </a:p>
        </p:txBody>
      </p:sp>
      <p:sp>
        <p:nvSpPr>
          <p:cNvPr id="9" name="Content Placeholder 8">
            <a:extLst>
              <a:ext uri="{FF2B5EF4-FFF2-40B4-BE49-F238E27FC236}">
                <a16:creationId xmlns:a16="http://schemas.microsoft.com/office/drawing/2014/main" id="{0E711446-08A0-403B-98C0-B2EC342E15B0}"/>
              </a:ext>
            </a:extLst>
          </p:cNvPr>
          <p:cNvSpPr>
            <a:spLocks noGrp="1"/>
          </p:cNvSpPr>
          <p:nvPr>
            <p:ph sz="half" idx="11"/>
          </p:nvPr>
        </p:nvSpPr>
        <p:spPr>
          <a:ln w="28575">
            <a:solidFill>
              <a:srgbClr val="72BF44"/>
            </a:solidFill>
          </a:ln>
        </p:spPr>
        <p:txBody>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14” (2 head), 20” (3 head), 27” (4 head)</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Dimmable based on lamp</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60 W Incandescent or 9W LED Lamp</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480 – 800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Damp Location</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LED not integrated</a:t>
            </a:r>
          </a:p>
        </p:txBody>
      </p:sp>
      <p:sp>
        <p:nvSpPr>
          <p:cNvPr id="2" name="Title 1">
            <a:extLst>
              <a:ext uri="{FF2B5EF4-FFF2-40B4-BE49-F238E27FC236}">
                <a16:creationId xmlns:a16="http://schemas.microsoft.com/office/drawing/2014/main" id="{6512CABE-44CF-4FF2-8F12-CED97F9B372C}"/>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DECORATIVE</a:t>
            </a:r>
          </a:p>
        </p:txBody>
      </p:sp>
      <p:sp>
        <p:nvSpPr>
          <p:cNvPr id="4" name="Content Placeholder 3">
            <a:extLst>
              <a:ext uri="{FF2B5EF4-FFF2-40B4-BE49-F238E27FC236}">
                <a16:creationId xmlns:a16="http://schemas.microsoft.com/office/drawing/2014/main" id="{064E818D-DA82-4DF7-A029-B83C58077398}"/>
              </a:ext>
            </a:extLst>
          </p:cNvPr>
          <p:cNvSpPr>
            <a:spLocks noGrp="1"/>
          </p:cNvSpPr>
          <p:nvPr>
            <p:ph sz="half" idx="1"/>
          </p:nvPr>
        </p:nvSpPr>
        <p:spPr>
          <a:ln w="28575">
            <a:solidFill>
              <a:srgbClr val="72BF44"/>
            </a:solidFill>
          </a:ln>
        </p:spPr>
        <p:txBody>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 14, 16”</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Triac Dimming</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75 lm/W</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16, 20W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3000K</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16, 20, 24W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27/30/35/40/5000K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1,200  - 1,800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Damp Location</a:t>
            </a:r>
          </a:p>
          <a:p>
            <a:endParaRPr lang="en-US" dirty="0"/>
          </a:p>
        </p:txBody>
      </p:sp>
      <p:sp>
        <p:nvSpPr>
          <p:cNvPr id="6" name="Content Placeholder 5">
            <a:extLst>
              <a:ext uri="{FF2B5EF4-FFF2-40B4-BE49-F238E27FC236}">
                <a16:creationId xmlns:a16="http://schemas.microsoft.com/office/drawing/2014/main" id="{D10BA7E7-D4D9-49DC-93A2-B770D90505F0}"/>
              </a:ext>
            </a:extLst>
          </p:cNvPr>
          <p:cNvSpPr>
            <a:spLocks noGrp="1"/>
          </p:cNvSpPr>
          <p:nvPr>
            <p:ph sz="half" idx="2"/>
          </p:nvPr>
        </p:nvSpPr>
        <p:spPr>
          <a:ln w="28575">
            <a:solidFill>
              <a:srgbClr val="72BF44"/>
            </a:solidFill>
          </a:ln>
        </p:spPr>
        <p:txBody>
          <a:bodyPr vert="horz" lIns="91440" tIns="45720" rIns="91440" bIns="45720" rtlCol="0" anchor="t">
            <a:normAutofit/>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11” &amp; 14”</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Triac Dimming</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75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16, 25W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3000K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1,200 &amp; 1,875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Damp Location</a:t>
            </a:r>
          </a:p>
          <a:p>
            <a:endParaRPr lang="en-US" dirty="0"/>
          </a:p>
        </p:txBody>
      </p:sp>
      <p:sp>
        <p:nvSpPr>
          <p:cNvPr id="5" name="Text Placeholder 4">
            <a:extLst>
              <a:ext uri="{FF2B5EF4-FFF2-40B4-BE49-F238E27FC236}">
                <a16:creationId xmlns:a16="http://schemas.microsoft.com/office/drawing/2014/main" id="{AFF9985F-37A6-4170-817C-7608057D3EED}"/>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AGES Flush Mount</a:t>
            </a:r>
          </a:p>
        </p:txBody>
      </p:sp>
      <p:sp>
        <p:nvSpPr>
          <p:cNvPr id="3" name="Text Placeholder 2">
            <a:extLst>
              <a:ext uri="{FF2B5EF4-FFF2-40B4-BE49-F238E27FC236}">
                <a16:creationId xmlns:a16="http://schemas.microsoft.com/office/drawing/2014/main" id="{CAC5F61E-79DB-41F2-A889-D871AC769A8C}"/>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ODYSSEY Flush Mount</a:t>
            </a:r>
          </a:p>
        </p:txBody>
      </p:sp>
      <p:sp>
        <p:nvSpPr>
          <p:cNvPr id="8" name="Text Placeholder 7">
            <a:extLst>
              <a:ext uri="{FF2B5EF4-FFF2-40B4-BE49-F238E27FC236}">
                <a16:creationId xmlns:a16="http://schemas.microsoft.com/office/drawing/2014/main" id="{CC0D6C7C-E5B8-4298-A739-E88C688180DF}"/>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BRV Bulb Ready Vanity</a:t>
            </a:r>
          </a:p>
        </p:txBody>
      </p:sp>
      <p:sp>
        <p:nvSpPr>
          <p:cNvPr id="10" name="Text Placeholder 9">
            <a:extLst>
              <a:ext uri="{FF2B5EF4-FFF2-40B4-BE49-F238E27FC236}">
                <a16:creationId xmlns:a16="http://schemas.microsoft.com/office/drawing/2014/main" id="{6612162E-A6AF-4DAA-9C08-B11F0B2FFBD7}"/>
              </a:ext>
            </a:extLst>
          </p:cNvPr>
          <p:cNvSpPr>
            <a:spLocks noGrp="1"/>
          </p:cNvSpPr>
          <p:nvPr>
            <p:ph type="body" sz="quarter" idx="14"/>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VAN Lenexa Vanity</a:t>
            </a:r>
          </a:p>
        </p:txBody>
      </p:sp>
      <p:pic>
        <p:nvPicPr>
          <p:cNvPr id="28" name="Picture 27" descr="Logo&#10;&#10;Description automatically generated">
            <a:extLst>
              <a:ext uri="{FF2B5EF4-FFF2-40B4-BE49-F238E27FC236}">
                <a16:creationId xmlns:a16="http://schemas.microsoft.com/office/drawing/2014/main" id="{74E6A82D-8CCB-4DB2-8584-4D00BE260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399" y="5927237"/>
            <a:ext cx="609541" cy="457200"/>
          </a:xfrm>
          <a:prstGeom prst="rect">
            <a:avLst/>
          </a:prstGeom>
        </p:spPr>
      </p:pic>
      <p:pic>
        <p:nvPicPr>
          <p:cNvPr id="33" name="Picture 32">
            <a:extLst>
              <a:ext uri="{FF2B5EF4-FFF2-40B4-BE49-F238E27FC236}">
                <a16:creationId xmlns:a16="http://schemas.microsoft.com/office/drawing/2014/main" id="{0B84042D-152D-4113-8283-14FD0329B428}"/>
              </a:ext>
            </a:extLst>
          </p:cNvPr>
          <p:cNvPicPr>
            <a:picLocks noChangeAspect="1"/>
          </p:cNvPicPr>
          <p:nvPr/>
        </p:nvPicPr>
        <p:blipFill>
          <a:blip r:embed="rId4"/>
          <a:stretch>
            <a:fillRect/>
          </a:stretch>
        </p:blipFill>
        <p:spPr>
          <a:xfrm>
            <a:off x="2027298" y="5904649"/>
            <a:ext cx="484416" cy="435361"/>
          </a:xfrm>
          <a:prstGeom prst="rect">
            <a:avLst/>
          </a:prstGeom>
        </p:spPr>
      </p:pic>
      <p:pic>
        <p:nvPicPr>
          <p:cNvPr id="35" name="Picture 34">
            <a:extLst>
              <a:ext uri="{FF2B5EF4-FFF2-40B4-BE49-F238E27FC236}">
                <a16:creationId xmlns:a16="http://schemas.microsoft.com/office/drawing/2014/main" id="{31ED46AC-2D38-49A2-A1BF-9A44142A0001}"/>
              </a:ext>
            </a:extLst>
          </p:cNvPr>
          <p:cNvPicPr>
            <a:picLocks noChangeAspect="1"/>
          </p:cNvPicPr>
          <p:nvPr/>
        </p:nvPicPr>
        <p:blipFill>
          <a:blip r:embed="rId5"/>
          <a:stretch>
            <a:fillRect/>
          </a:stretch>
        </p:blipFill>
        <p:spPr>
          <a:xfrm>
            <a:off x="1370563" y="5897047"/>
            <a:ext cx="500177" cy="457200"/>
          </a:xfrm>
          <a:prstGeom prst="rect">
            <a:avLst/>
          </a:prstGeom>
        </p:spPr>
      </p:pic>
      <p:pic>
        <p:nvPicPr>
          <p:cNvPr id="36" name="Picture 35" descr="Logo&#10;&#10;Description automatically generated">
            <a:extLst>
              <a:ext uri="{FF2B5EF4-FFF2-40B4-BE49-F238E27FC236}">
                <a16:creationId xmlns:a16="http://schemas.microsoft.com/office/drawing/2014/main" id="{259AC14D-90D9-4A77-B4B2-A8D9ECC52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71" y="5871250"/>
            <a:ext cx="609541" cy="457200"/>
          </a:xfrm>
          <a:prstGeom prst="rect">
            <a:avLst/>
          </a:prstGeom>
        </p:spPr>
      </p:pic>
      <p:pic>
        <p:nvPicPr>
          <p:cNvPr id="38" name="Picture 37">
            <a:extLst>
              <a:ext uri="{FF2B5EF4-FFF2-40B4-BE49-F238E27FC236}">
                <a16:creationId xmlns:a16="http://schemas.microsoft.com/office/drawing/2014/main" id="{C1719BC3-FB04-4F84-8309-2E89E0A1C9A5}"/>
              </a:ext>
            </a:extLst>
          </p:cNvPr>
          <p:cNvPicPr>
            <a:picLocks noChangeAspect="1"/>
          </p:cNvPicPr>
          <p:nvPr/>
        </p:nvPicPr>
        <p:blipFill>
          <a:blip r:embed="rId5"/>
          <a:stretch>
            <a:fillRect/>
          </a:stretch>
        </p:blipFill>
        <p:spPr>
          <a:xfrm>
            <a:off x="4766418" y="5925430"/>
            <a:ext cx="500177" cy="457200"/>
          </a:xfrm>
          <a:prstGeom prst="rect">
            <a:avLst/>
          </a:prstGeom>
        </p:spPr>
      </p:pic>
      <p:pic>
        <p:nvPicPr>
          <p:cNvPr id="39" name="Picture 38" descr="Logo&#10;&#10;Description automatically generated">
            <a:extLst>
              <a:ext uri="{FF2B5EF4-FFF2-40B4-BE49-F238E27FC236}">
                <a16:creationId xmlns:a16="http://schemas.microsoft.com/office/drawing/2014/main" id="{AB42EB15-C875-485B-AD46-690DD35A1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817" y="5916827"/>
            <a:ext cx="609541" cy="457200"/>
          </a:xfrm>
          <a:prstGeom prst="rect">
            <a:avLst/>
          </a:prstGeom>
        </p:spPr>
      </p:pic>
      <p:sp>
        <p:nvSpPr>
          <p:cNvPr id="7" name="Rectangle: Rounded Corners 6">
            <a:extLst>
              <a:ext uri="{FF2B5EF4-FFF2-40B4-BE49-F238E27FC236}">
                <a16:creationId xmlns:a16="http://schemas.microsoft.com/office/drawing/2014/main" id="{A7F0A110-67D4-7D93-D5DA-1D7341578740}"/>
              </a:ext>
            </a:extLst>
          </p:cNvPr>
          <p:cNvSpPr/>
          <p:nvPr/>
        </p:nvSpPr>
        <p:spPr>
          <a:xfrm>
            <a:off x="283141" y="5418666"/>
            <a:ext cx="2743200"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Silver Finish, light weight, easy install, polycarbonate lens, 80 CRI</a:t>
            </a:r>
          </a:p>
        </p:txBody>
      </p:sp>
      <p:sp>
        <p:nvSpPr>
          <p:cNvPr id="16" name="Rectangle: Rounded Corners 15">
            <a:extLst>
              <a:ext uri="{FF2B5EF4-FFF2-40B4-BE49-F238E27FC236}">
                <a16:creationId xmlns:a16="http://schemas.microsoft.com/office/drawing/2014/main" id="{7823A58C-D0CC-B547-4595-8D5DBCA99391}"/>
              </a:ext>
            </a:extLst>
          </p:cNvPr>
          <p:cNvSpPr/>
          <p:nvPr/>
        </p:nvSpPr>
        <p:spPr>
          <a:xfrm>
            <a:off x="3223977" y="5418666"/>
            <a:ext cx="274320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Light weight, shatter-resistant construction, easy install, Frosted Lens, 80 CRI</a:t>
            </a:r>
          </a:p>
        </p:txBody>
      </p:sp>
      <p:sp>
        <p:nvSpPr>
          <p:cNvPr id="17" name="Rectangle: Rounded Corners 16">
            <a:extLst>
              <a:ext uri="{FF2B5EF4-FFF2-40B4-BE49-F238E27FC236}">
                <a16:creationId xmlns:a16="http://schemas.microsoft.com/office/drawing/2014/main" id="{DB0425C8-C431-BB89-57B8-4EB62D7791A2}"/>
              </a:ext>
            </a:extLst>
          </p:cNvPr>
          <p:cNvSpPr/>
          <p:nvPr/>
        </p:nvSpPr>
        <p:spPr>
          <a:xfrm>
            <a:off x="6192262" y="5414266"/>
            <a:ext cx="2743200"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rPr>
              <a:t>Customizable based on style, finish, number of heads and lamp choice, Bronze or Nickel Finish</a:t>
            </a:r>
          </a:p>
        </p:txBody>
      </p:sp>
      <p:pic>
        <p:nvPicPr>
          <p:cNvPr id="14" name="Picture 13" descr="A close-up of a white light&#10;&#10;Description automatically generated">
            <a:extLst>
              <a:ext uri="{FF2B5EF4-FFF2-40B4-BE49-F238E27FC236}">
                <a16:creationId xmlns:a16="http://schemas.microsoft.com/office/drawing/2014/main" id="{50AC5CC1-A363-68E9-28F5-494F3EE1B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18" y="4238752"/>
            <a:ext cx="1886815" cy="972402"/>
          </a:xfrm>
          <a:prstGeom prst="rect">
            <a:avLst/>
          </a:prstGeom>
        </p:spPr>
      </p:pic>
      <p:pic>
        <p:nvPicPr>
          <p:cNvPr id="18" name="Picture 17" descr="A light fixture with a white shade&#10;&#10;Description automatically generated">
            <a:extLst>
              <a:ext uri="{FF2B5EF4-FFF2-40B4-BE49-F238E27FC236}">
                <a16:creationId xmlns:a16="http://schemas.microsoft.com/office/drawing/2014/main" id="{57C44F39-9628-1F06-D418-C2ACA0ADD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6846" y="3900241"/>
            <a:ext cx="1902570" cy="677022"/>
          </a:xfrm>
          <a:prstGeom prst="rect">
            <a:avLst/>
          </a:prstGeom>
        </p:spPr>
      </p:pic>
      <p:pic>
        <p:nvPicPr>
          <p:cNvPr id="22" name="Picture 21" descr="A light fixture with two white lamps&#10;&#10;Description automatically generated">
            <a:extLst>
              <a:ext uri="{FF2B5EF4-FFF2-40B4-BE49-F238E27FC236}">
                <a16:creationId xmlns:a16="http://schemas.microsoft.com/office/drawing/2014/main" id="{CD353361-1063-2E9C-6ED8-DC90B3AA4B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8277" y="4328268"/>
            <a:ext cx="1351584" cy="1351584"/>
          </a:xfrm>
          <a:prstGeom prst="rect">
            <a:avLst/>
          </a:prstGeom>
        </p:spPr>
      </p:pic>
      <p:pic>
        <p:nvPicPr>
          <p:cNvPr id="26" name="Picture 25" descr="A white light fixture on a black background&#10;&#10;Description automatically generated">
            <a:extLst>
              <a:ext uri="{FF2B5EF4-FFF2-40B4-BE49-F238E27FC236}">
                <a16:creationId xmlns:a16="http://schemas.microsoft.com/office/drawing/2014/main" id="{9386EAE9-7CE4-5588-71E1-EEA8D5C920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5562" y="4279202"/>
            <a:ext cx="1835166" cy="849297"/>
          </a:xfrm>
          <a:prstGeom prst="rect">
            <a:avLst/>
          </a:prstGeom>
        </p:spPr>
      </p:pic>
      <p:pic>
        <p:nvPicPr>
          <p:cNvPr id="30" name="Picture 29" descr="A white object with black border&#10;&#10;Description automatically generated">
            <a:extLst>
              <a:ext uri="{FF2B5EF4-FFF2-40B4-BE49-F238E27FC236}">
                <a16:creationId xmlns:a16="http://schemas.microsoft.com/office/drawing/2014/main" id="{64847E75-7BDD-32D7-59C8-B13D0644C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0254" y="4487070"/>
            <a:ext cx="1902570" cy="436825"/>
          </a:xfrm>
          <a:prstGeom prst="rect">
            <a:avLst/>
          </a:prstGeom>
        </p:spPr>
      </p:pic>
    </p:spTree>
    <p:extLst>
      <p:ext uri="{BB962C8B-B14F-4D97-AF65-F5344CB8AC3E}">
        <p14:creationId xmlns:p14="http://schemas.microsoft.com/office/powerpoint/2010/main" val="3870948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ensor&#10;&#10;Description automatically generated">
            <a:extLst>
              <a:ext uri="{FF2B5EF4-FFF2-40B4-BE49-F238E27FC236}">
                <a16:creationId xmlns:a16="http://schemas.microsoft.com/office/drawing/2014/main" id="{426C9A64-4F9D-0AC1-6DFC-C82801614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2518">
            <a:off x="6412940" y="2629019"/>
            <a:ext cx="1254419" cy="994041"/>
          </a:xfrm>
          <a:prstGeom prst="rect">
            <a:avLst/>
          </a:prstGeom>
        </p:spPr>
      </p:pic>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372053" y="4939043"/>
            <a:ext cx="2066347" cy="1833232"/>
          </a:xfrm>
          <a:ln>
            <a:noFill/>
          </a:ln>
        </p:spPr>
        <p:txBody>
          <a:bodyPr>
            <a:normAutofit lnSpcReduction="10000"/>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1x4, 2x2, 2x4</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125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 120-347V</a:t>
            </a:r>
          </a:p>
          <a:p>
            <a:r>
              <a:rPr lang="en-US" sz="1000" dirty="0">
                <a:latin typeface="Open Sans" panose="020B0606030504020204" pitchFamily="34" charset="0"/>
                <a:ea typeface="Open Sans" panose="020B0606030504020204" pitchFamily="34" charset="0"/>
                <a:cs typeface="Open Sans" panose="020B0606030504020204" pitchFamily="34" charset="0"/>
              </a:rPr>
              <a:t>EM option</a:t>
            </a:r>
          </a:p>
          <a:p>
            <a:r>
              <a:rPr lang="en-US" sz="1000" dirty="0">
                <a:latin typeface="Open Sans" panose="020B0606030504020204" pitchFamily="34" charset="0"/>
                <a:ea typeface="Open Sans" panose="020B0606030504020204" pitchFamily="34" charset="0"/>
                <a:cs typeface="Open Sans" panose="020B0606030504020204" pitchFamily="34" charset="0"/>
              </a:rPr>
              <a:t>Aircraft, recessed, surface mount</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PANELS</a:t>
            </a:r>
          </a:p>
        </p:txBody>
      </p:sp>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BP1</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362200" y="4939043"/>
            <a:ext cx="3733800" cy="1532290"/>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30, 40W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4000K</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30/25/20W; 40/30/25W; 50/40/30W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4000K</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30/25/20W; 40/30/25W; 50/40/30W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35/40/5000K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6,250 lumens</a:t>
            </a:r>
            <a:endParaRPr lang="en-US" sz="1000" dirty="0"/>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C7DE153-8349-67C7-2129-61708F900A19}"/>
              </a:ext>
            </a:extLst>
          </p:cNvPr>
          <p:cNvSpPr txBox="1">
            <a:spLocks/>
          </p:cNvSpPr>
          <p:nvPr/>
        </p:nvSpPr>
        <p:spPr>
          <a:xfrm>
            <a:off x="6289666" y="4939043"/>
            <a:ext cx="206634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latin typeface="Open Sans" panose="020B0606030504020204" pitchFamily="34" charset="0"/>
                <a:ea typeface="Open Sans" panose="020B0606030504020204" pitchFamily="34" charset="0"/>
                <a:cs typeface="Open Sans" panose="020B0606030504020204" pitchFamily="34" charset="0"/>
              </a:rPr>
              <a:t>1x4, 2x2, 2x4</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125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100-277V</a:t>
            </a:r>
          </a:p>
        </p:txBody>
      </p:sp>
      <p:sp>
        <p:nvSpPr>
          <p:cNvPr id="13" name="Text Placeholder 60">
            <a:extLst>
              <a:ext uri="{FF2B5EF4-FFF2-40B4-BE49-F238E27FC236}">
                <a16:creationId xmlns:a16="http://schemas.microsoft.com/office/drawing/2014/main" id="{FE568DAA-0F4D-BA62-AE90-3723BE7BCF4E}"/>
              </a:ext>
            </a:extLst>
          </p:cNvPr>
          <p:cNvSpPr txBox="1">
            <a:spLocks/>
          </p:cNvSpPr>
          <p:nvPr/>
        </p:nvSpPr>
        <p:spPr>
          <a:xfrm>
            <a:off x="6252099" y="1038531"/>
            <a:ext cx="5830278" cy="40967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t>EP1</a:t>
            </a:r>
          </a:p>
        </p:txBody>
      </p:sp>
      <p:sp>
        <p:nvSpPr>
          <p:cNvPr id="14" name="Content Placeholder 2">
            <a:extLst>
              <a:ext uri="{FF2B5EF4-FFF2-40B4-BE49-F238E27FC236}">
                <a16:creationId xmlns:a16="http://schemas.microsoft.com/office/drawing/2014/main" id="{71994565-3408-3F8F-2A01-B8CEE499476B}"/>
              </a:ext>
            </a:extLst>
          </p:cNvPr>
          <p:cNvSpPr txBox="1">
            <a:spLocks/>
          </p:cNvSpPr>
          <p:nvPr/>
        </p:nvSpPr>
        <p:spPr>
          <a:xfrm>
            <a:off x="8279813" y="4939043"/>
            <a:ext cx="3733800"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30/25/20W; 50/40/30W</a:t>
            </a:r>
            <a:r>
              <a:rPr lang="en-US" sz="1000" b="1" dirty="0">
                <a:latin typeface="Open Sans" panose="020B0606030504020204" pitchFamily="34" charset="0"/>
                <a:ea typeface="Open Sans" panose="020B0606030504020204" pitchFamily="34" charset="0"/>
                <a:cs typeface="Open Sans" panose="020B0606030504020204" pitchFamily="34" charset="0"/>
              </a:rPr>
              <a:t>                                 FieldCCeT: </a:t>
            </a:r>
            <a:r>
              <a:rPr lang="en-US" sz="1000" dirty="0">
                <a:latin typeface="Open Sans" panose="020B0606030504020204" pitchFamily="34" charset="0"/>
                <a:ea typeface="Open Sans" panose="020B0606030504020204" pitchFamily="34" charset="0"/>
                <a:cs typeface="Open Sans" panose="020B0606030504020204" pitchFamily="34" charset="0"/>
              </a:rPr>
              <a:t>35/40/5000K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6,250 lumens</a:t>
            </a:r>
          </a:p>
          <a:p>
            <a:r>
              <a:rPr lang="en-US" sz="1000" dirty="0">
                <a:latin typeface="Open Sans" panose="020B0606030504020204" pitchFamily="34" charset="0"/>
                <a:ea typeface="Open Sans" panose="020B0606030504020204" pitchFamily="34" charset="0"/>
                <a:cs typeface="Open Sans" panose="020B0606030504020204" pitchFamily="34" charset="0"/>
              </a:rPr>
              <a:t>EM option</a:t>
            </a:r>
          </a:p>
          <a:p>
            <a:r>
              <a:rPr lang="en-US" sz="1000" dirty="0">
                <a:latin typeface="Open Sans" panose="020B0606030504020204" pitchFamily="34" charset="0"/>
                <a:ea typeface="Open Sans" panose="020B0606030504020204" pitchFamily="34" charset="0"/>
                <a:cs typeface="Open Sans" panose="020B0606030504020204" pitchFamily="34" charset="0"/>
              </a:rPr>
              <a:t>Aircraft, recessed, surface mount</a:t>
            </a:r>
          </a:p>
        </p:txBody>
      </p:sp>
      <p:sp>
        <p:nvSpPr>
          <p:cNvPr id="15" name="Rectangle 14">
            <a:extLst>
              <a:ext uri="{FF2B5EF4-FFF2-40B4-BE49-F238E27FC236}">
                <a16:creationId xmlns:a16="http://schemas.microsoft.com/office/drawing/2014/main" id="{CEF4D4C2-8A98-5CA0-7E50-C4CEB65685B2}"/>
              </a:ext>
            </a:extLst>
          </p:cNvPr>
          <p:cNvSpPr/>
          <p:nvPr/>
        </p:nvSpPr>
        <p:spPr>
          <a:xfrm>
            <a:off x="6269517"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white panel with text overlay&#10;&#10;Description automatically generated">
            <a:extLst>
              <a:ext uri="{FF2B5EF4-FFF2-40B4-BE49-F238E27FC236}">
                <a16:creationId xmlns:a16="http://schemas.microsoft.com/office/drawing/2014/main" id="{74CD0565-B070-FE33-785D-DA2C8C2BE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852" y="1528177"/>
            <a:ext cx="5286375" cy="3371850"/>
          </a:xfrm>
          <a:prstGeom prst="rect">
            <a:avLst/>
          </a:prstGeom>
        </p:spPr>
      </p:pic>
      <p:sp>
        <p:nvSpPr>
          <p:cNvPr id="21" name="Rectangle 20">
            <a:extLst>
              <a:ext uri="{FF2B5EF4-FFF2-40B4-BE49-F238E27FC236}">
                <a16:creationId xmlns:a16="http://schemas.microsoft.com/office/drawing/2014/main" id="{CA658319-A79A-9CB2-5DF0-69C93E0310DE}"/>
              </a:ext>
            </a:extLst>
          </p:cNvPr>
          <p:cNvSpPr/>
          <p:nvPr/>
        </p:nvSpPr>
        <p:spPr>
          <a:xfrm>
            <a:off x="415753" y="4338105"/>
            <a:ext cx="5382763"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48BC498-20A4-F936-C09C-4546088383C8}"/>
              </a:ext>
            </a:extLst>
          </p:cNvPr>
          <p:cNvPicPr>
            <a:picLocks noChangeAspect="1"/>
          </p:cNvPicPr>
          <p:nvPr/>
        </p:nvPicPr>
        <p:blipFill>
          <a:blip r:embed="rId5"/>
          <a:stretch>
            <a:fillRect/>
          </a:stretch>
        </p:blipFill>
        <p:spPr>
          <a:xfrm>
            <a:off x="3404076" y="4363729"/>
            <a:ext cx="484416" cy="435361"/>
          </a:xfrm>
          <a:prstGeom prst="rect">
            <a:avLst/>
          </a:prstGeom>
        </p:spPr>
      </p:pic>
      <p:pic>
        <p:nvPicPr>
          <p:cNvPr id="23" name="Picture 22">
            <a:extLst>
              <a:ext uri="{FF2B5EF4-FFF2-40B4-BE49-F238E27FC236}">
                <a16:creationId xmlns:a16="http://schemas.microsoft.com/office/drawing/2014/main" id="{7F8531E2-1643-A261-FB59-B8C0B1710CC3}"/>
              </a:ext>
            </a:extLst>
          </p:cNvPr>
          <p:cNvPicPr>
            <a:picLocks noChangeAspect="1"/>
          </p:cNvPicPr>
          <p:nvPr/>
        </p:nvPicPr>
        <p:blipFill>
          <a:blip r:embed="rId6"/>
          <a:stretch>
            <a:fillRect/>
          </a:stretch>
        </p:blipFill>
        <p:spPr>
          <a:xfrm>
            <a:off x="2908929" y="4364760"/>
            <a:ext cx="459889" cy="453757"/>
          </a:xfrm>
          <a:prstGeom prst="rect">
            <a:avLst/>
          </a:prstGeom>
        </p:spPr>
      </p:pic>
      <p:pic>
        <p:nvPicPr>
          <p:cNvPr id="24" name="Picture 23" descr="Logo&#10;&#10;Description automatically generated">
            <a:extLst>
              <a:ext uri="{FF2B5EF4-FFF2-40B4-BE49-F238E27FC236}">
                <a16:creationId xmlns:a16="http://schemas.microsoft.com/office/drawing/2014/main" id="{D870F22F-82CB-6834-BF72-117A06F6A4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461" y="4380904"/>
            <a:ext cx="330832" cy="428078"/>
          </a:xfrm>
          <a:prstGeom prst="rect">
            <a:avLst/>
          </a:prstGeom>
        </p:spPr>
      </p:pic>
      <p:pic>
        <p:nvPicPr>
          <p:cNvPr id="25" name="Picture 24" descr="Logo&#10;&#10;Description automatically generated">
            <a:extLst>
              <a:ext uri="{FF2B5EF4-FFF2-40B4-BE49-F238E27FC236}">
                <a16:creationId xmlns:a16="http://schemas.microsoft.com/office/drawing/2014/main" id="{16BF366F-F31F-9339-6443-7D385EB5C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0815" y="4413200"/>
            <a:ext cx="415973" cy="389162"/>
          </a:xfrm>
          <a:prstGeom prst="rect">
            <a:avLst/>
          </a:prstGeom>
        </p:spPr>
      </p:pic>
      <p:pic>
        <p:nvPicPr>
          <p:cNvPr id="27" name="Picture 26">
            <a:extLst>
              <a:ext uri="{FF2B5EF4-FFF2-40B4-BE49-F238E27FC236}">
                <a16:creationId xmlns:a16="http://schemas.microsoft.com/office/drawing/2014/main" id="{BB01A4B8-6FE9-33F3-DC51-724558482AED}"/>
              </a:ext>
            </a:extLst>
          </p:cNvPr>
          <p:cNvPicPr>
            <a:picLocks noChangeAspect="1"/>
          </p:cNvPicPr>
          <p:nvPr/>
        </p:nvPicPr>
        <p:blipFill>
          <a:blip r:embed="rId9"/>
          <a:stretch>
            <a:fillRect/>
          </a:stretch>
        </p:blipFill>
        <p:spPr>
          <a:xfrm>
            <a:off x="4015837" y="4364760"/>
            <a:ext cx="435206" cy="457241"/>
          </a:xfrm>
          <a:prstGeom prst="rect">
            <a:avLst/>
          </a:prstGeom>
        </p:spPr>
      </p:pic>
      <p:pic>
        <p:nvPicPr>
          <p:cNvPr id="33" name="Picture 32" descr="A close-up of a metal object&#10;&#10;Description automatically generated">
            <a:extLst>
              <a:ext uri="{FF2B5EF4-FFF2-40B4-BE49-F238E27FC236}">
                <a16:creationId xmlns:a16="http://schemas.microsoft.com/office/drawing/2014/main" id="{D689A007-B827-198B-AD0D-3D7EC9458B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5821" y="1872274"/>
            <a:ext cx="3452517" cy="3452517"/>
          </a:xfrm>
          <a:prstGeom prst="rect">
            <a:avLst/>
          </a:prstGeom>
        </p:spPr>
      </p:pic>
      <p:sp>
        <p:nvSpPr>
          <p:cNvPr id="34" name="TextBox 33">
            <a:extLst>
              <a:ext uri="{FF2B5EF4-FFF2-40B4-BE49-F238E27FC236}">
                <a16:creationId xmlns:a16="http://schemas.microsoft.com/office/drawing/2014/main" id="{8DF63A35-1C30-2109-075D-F9BF22F4BE85}"/>
              </a:ext>
            </a:extLst>
          </p:cNvPr>
          <p:cNvSpPr txBox="1"/>
          <p:nvPr/>
        </p:nvSpPr>
        <p:spPr>
          <a:xfrm>
            <a:off x="9967139" y="2273059"/>
            <a:ext cx="1819073"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Super Slim Design</a:t>
            </a:r>
          </a:p>
        </p:txBody>
      </p:sp>
      <p:sp>
        <p:nvSpPr>
          <p:cNvPr id="35" name="TextBox 34">
            <a:extLst>
              <a:ext uri="{FF2B5EF4-FFF2-40B4-BE49-F238E27FC236}">
                <a16:creationId xmlns:a16="http://schemas.microsoft.com/office/drawing/2014/main" id="{D73937ED-8E8B-6823-DC35-11EBB63B9377}"/>
              </a:ext>
            </a:extLst>
          </p:cNvPr>
          <p:cNvSpPr txBox="1"/>
          <p:nvPr/>
        </p:nvSpPr>
        <p:spPr>
          <a:xfrm>
            <a:off x="9260590" y="3000288"/>
            <a:ext cx="1819073"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4 Knockouts</a:t>
            </a:r>
          </a:p>
        </p:txBody>
      </p:sp>
      <p:sp>
        <p:nvSpPr>
          <p:cNvPr id="36" name="TextBox 35">
            <a:extLst>
              <a:ext uri="{FF2B5EF4-FFF2-40B4-BE49-F238E27FC236}">
                <a16:creationId xmlns:a16="http://schemas.microsoft.com/office/drawing/2014/main" id="{D7772A11-C454-19DD-71EC-39EA8D4DDC07}"/>
              </a:ext>
            </a:extLst>
          </p:cNvPr>
          <p:cNvSpPr txBox="1"/>
          <p:nvPr/>
        </p:nvSpPr>
        <p:spPr>
          <a:xfrm>
            <a:off x="1082015" y="3592752"/>
            <a:ext cx="1819073" cy="246221"/>
          </a:xfrm>
          <a:prstGeom prst="rect">
            <a:avLst/>
          </a:prstGeom>
          <a:noFill/>
        </p:spPr>
        <p:txBody>
          <a:bodyPr wrap="square" rtlCol="0">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6” J-Box</a:t>
            </a:r>
          </a:p>
        </p:txBody>
      </p:sp>
      <p:sp>
        <p:nvSpPr>
          <p:cNvPr id="37" name="Rectangle 36">
            <a:extLst>
              <a:ext uri="{FF2B5EF4-FFF2-40B4-BE49-F238E27FC236}">
                <a16:creationId xmlns:a16="http://schemas.microsoft.com/office/drawing/2014/main" id="{289BD29E-D492-5E06-E452-B516DCBC6FE0}"/>
              </a:ext>
            </a:extLst>
          </p:cNvPr>
          <p:cNvSpPr/>
          <p:nvPr/>
        </p:nvSpPr>
        <p:spPr>
          <a:xfrm>
            <a:off x="6289666" y="4295152"/>
            <a:ext cx="5382763"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77E75B55-2F66-8140-3F87-096B847FBAA0}"/>
              </a:ext>
            </a:extLst>
          </p:cNvPr>
          <p:cNvPicPr>
            <a:picLocks noChangeAspect="1"/>
          </p:cNvPicPr>
          <p:nvPr/>
        </p:nvPicPr>
        <p:blipFill>
          <a:blip r:embed="rId5"/>
          <a:stretch>
            <a:fillRect/>
          </a:stretch>
        </p:blipFill>
        <p:spPr>
          <a:xfrm>
            <a:off x="9277989" y="4320776"/>
            <a:ext cx="484416" cy="435361"/>
          </a:xfrm>
          <a:prstGeom prst="rect">
            <a:avLst/>
          </a:prstGeom>
        </p:spPr>
      </p:pic>
      <p:pic>
        <p:nvPicPr>
          <p:cNvPr id="39" name="Picture 38">
            <a:extLst>
              <a:ext uri="{FF2B5EF4-FFF2-40B4-BE49-F238E27FC236}">
                <a16:creationId xmlns:a16="http://schemas.microsoft.com/office/drawing/2014/main" id="{239D442A-1AC4-C24C-442A-35AC757CCB81}"/>
              </a:ext>
            </a:extLst>
          </p:cNvPr>
          <p:cNvPicPr>
            <a:picLocks noChangeAspect="1"/>
          </p:cNvPicPr>
          <p:nvPr/>
        </p:nvPicPr>
        <p:blipFill>
          <a:blip r:embed="rId6"/>
          <a:stretch>
            <a:fillRect/>
          </a:stretch>
        </p:blipFill>
        <p:spPr>
          <a:xfrm>
            <a:off x="8782842" y="4321807"/>
            <a:ext cx="459889" cy="453757"/>
          </a:xfrm>
          <a:prstGeom prst="rect">
            <a:avLst/>
          </a:prstGeom>
        </p:spPr>
      </p:pic>
      <p:pic>
        <p:nvPicPr>
          <p:cNvPr id="40" name="Picture 39" descr="Logo&#10;&#10;Description automatically generated">
            <a:extLst>
              <a:ext uri="{FF2B5EF4-FFF2-40B4-BE49-F238E27FC236}">
                <a16:creationId xmlns:a16="http://schemas.microsoft.com/office/drawing/2014/main" id="{7A5B24EB-266F-8D3C-5F94-6D144A04CF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6374" y="4337951"/>
            <a:ext cx="330832" cy="428078"/>
          </a:xfrm>
          <a:prstGeom prst="rect">
            <a:avLst/>
          </a:prstGeom>
        </p:spPr>
      </p:pic>
      <p:pic>
        <p:nvPicPr>
          <p:cNvPr id="41" name="Picture 40" descr="Logo&#10;&#10;Description automatically generated">
            <a:extLst>
              <a:ext uri="{FF2B5EF4-FFF2-40B4-BE49-F238E27FC236}">
                <a16:creationId xmlns:a16="http://schemas.microsoft.com/office/drawing/2014/main" id="{6EA95F39-E953-F817-D2E5-19A5687354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4728" y="4370247"/>
            <a:ext cx="415973" cy="389162"/>
          </a:xfrm>
          <a:prstGeom prst="rect">
            <a:avLst/>
          </a:prstGeom>
        </p:spPr>
      </p:pic>
      <p:pic>
        <p:nvPicPr>
          <p:cNvPr id="42" name="Picture 41">
            <a:extLst>
              <a:ext uri="{FF2B5EF4-FFF2-40B4-BE49-F238E27FC236}">
                <a16:creationId xmlns:a16="http://schemas.microsoft.com/office/drawing/2014/main" id="{958A1B12-813D-289D-29EB-51226F864ADE}"/>
              </a:ext>
            </a:extLst>
          </p:cNvPr>
          <p:cNvPicPr>
            <a:picLocks noChangeAspect="1"/>
          </p:cNvPicPr>
          <p:nvPr/>
        </p:nvPicPr>
        <p:blipFill>
          <a:blip r:embed="rId9"/>
          <a:stretch>
            <a:fillRect/>
          </a:stretch>
        </p:blipFill>
        <p:spPr>
          <a:xfrm>
            <a:off x="9889750" y="4321807"/>
            <a:ext cx="435206" cy="457241"/>
          </a:xfrm>
          <a:prstGeom prst="rect">
            <a:avLst/>
          </a:prstGeom>
        </p:spPr>
      </p:pic>
      <p:pic>
        <p:nvPicPr>
          <p:cNvPr id="31" name="Picture 30" descr="A white ceiling light with a black background&#10;&#10;Description automatically generated">
            <a:extLst>
              <a:ext uri="{FF2B5EF4-FFF2-40B4-BE49-F238E27FC236}">
                <a16:creationId xmlns:a16="http://schemas.microsoft.com/office/drawing/2014/main" id="{A4B0C1E0-9389-68A6-FB2F-D6B2C47494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6783" y="691957"/>
            <a:ext cx="3948230" cy="3948230"/>
          </a:xfrm>
          <a:prstGeom prst="rect">
            <a:avLst/>
          </a:prstGeom>
        </p:spPr>
      </p:pic>
      <p:sp>
        <p:nvSpPr>
          <p:cNvPr id="20" name="Star: 7 Points 19">
            <a:extLst>
              <a:ext uri="{FF2B5EF4-FFF2-40B4-BE49-F238E27FC236}">
                <a16:creationId xmlns:a16="http://schemas.microsoft.com/office/drawing/2014/main" id="{B27AC5AA-D94C-D6E1-C4E7-39A3D759F004}"/>
              </a:ext>
            </a:extLst>
          </p:cNvPr>
          <p:cNvSpPr/>
          <p:nvPr/>
        </p:nvSpPr>
        <p:spPr>
          <a:xfrm rot="20664269">
            <a:off x="4525765" y="4084086"/>
            <a:ext cx="3540544" cy="787581"/>
          </a:xfrm>
          <a:prstGeom prst="star7">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3 SKU’s  to accommodate Networked Lighting Controls</a:t>
            </a:r>
          </a:p>
        </p:txBody>
      </p:sp>
      <p:cxnSp>
        <p:nvCxnSpPr>
          <p:cNvPr id="8" name="Straight Arrow Connector 7">
            <a:extLst>
              <a:ext uri="{FF2B5EF4-FFF2-40B4-BE49-F238E27FC236}">
                <a16:creationId xmlns:a16="http://schemas.microsoft.com/office/drawing/2014/main" id="{10DA5449-68CB-3A4D-71AF-417F12C7892A}"/>
              </a:ext>
            </a:extLst>
          </p:cNvPr>
          <p:cNvCxnSpPr/>
          <p:nvPr/>
        </p:nvCxnSpPr>
        <p:spPr>
          <a:xfrm>
            <a:off x="7513187" y="3324032"/>
            <a:ext cx="1690324" cy="2986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9BC698-6CCD-DD13-CFFB-F22352167281}"/>
              </a:ext>
            </a:extLst>
          </p:cNvPr>
          <p:cNvSpPr txBox="1"/>
          <p:nvPr/>
        </p:nvSpPr>
        <p:spPr>
          <a:xfrm>
            <a:off x="6629400" y="1528177"/>
            <a:ext cx="1487806" cy="707886"/>
          </a:xfrm>
          <a:prstGeom prst="rect">
            <a:avLst/>
          </a:prstGeom>
          <a:noFill/>
        </p:spPr>
        <p:txBody>
          <a:bodyPr wrap="square" rtlCol="0">
            <a:spAutoFit/>
          </a:bodyPr>
          <a:lstStyle/>
          <a:p>
            <a:r>
              <a:rPr lang="en-US" sz="4000" b="1" dirty="0">
                <a:solidFill>
                  <a:srgbClr val="72BF44"/>
                </a:solidFill>
                <a:latin typeface="Open Sans Extrabold" panose="020B0906030804020204" pitchFamily="34" charset="0"/>
                <a:ea typeface="Open Sans Extrabold" panose="020B0906030804020204" pitchFamily="34" charset="0"/>
                <a:cs typeface="Open Sans Extrabold" panose="020B0906030804020204" pitchFamily="34" charset="0"/>
              </a:rPr>
              <a:t>EP1</a:t>
            </a:r>
          </a:p>
        </p:txBody>
      </p:sp>
      <p:sp>
        <p:nvSpPr>
          <p:cNvPr id="7" name="TextBox 6">
            <a:extLst>
              <a:ext uri="{FF2B5EF4-FFF2-40B4-BE49-F238E27FC236}">
                <a16:creationId xmlns:a16="http://schemas.microsoft.com/office/drawing/2014/main" id="{437EFF2E-29F8-23B2-CC7E-D51054CCDF6C}"/>
              </a:ext>
            </a:extLst>
          </p:cNvPr>
          <p:cNvSpPr txBox="1"/>
          <p:nvPr/>
        </p:nvSpPr>
        <p:spPr>
          <a:xfrm>
            <a:off x="6649278" y="2123326"/>
            <a:ext cx="2520871" cy="338554"/>
          </a:xfrm>
          <a:prstGeom prst="rect">
            <a:avLst/>
          </a:prstGeom>
          <a:noFill/>
        </p:spPr>
        <p:txBody>
          <a:bodyPr wrap="square" rtlCol="0">
            <a:spAutoFit/>
          </a:bodyPr>
          <a:lstStyle/>
          <a:p>
            <a:r>
              <a:rPr lang="en-US" sz="1600" b="1" dirty="0" err="1">
                <a:latin typeface="Open Sans" panose="020B0606030504020204" pitchFamily="34" charset="0"/>
                <a:ea typeface="Open Sans" panose="020B0606030504020204" pitchFamily="34" charset="0"/>
                <a:cs typeface="Open Sans" panose="020B0606030504020204" pitchFamily="34" charset="0"/>
              </a:rPr>
              <a:t>EDGELIT</a:t>
            </a:r>
            <a:r>
              <a:rPr lang="en-US" sz="1600" b="1" dirty="0">
                <a:latin typeface="Open Sans" panose="020B0606030504020204" pitchFamily="34" charset="0"/>
                <a:ea typeface="Open Sans" panose="020B0606030504020204" pitchFamily="34" charset="0"/>
                <a:cs typeface="Open Sans" panose="020B0606030504020204" pitchFamily="34" charset="0"/>
              </a:rPr>
              <a:t> FLAT PANEL</a:t>
            </a:r>
          </a:p>
        </p:txBody>
      </p:sp>
    </p:spTree>
    <p:extLst>
      <p:ext uri="{BB962C8B-B14F-4D97-AF65-F5344CB8AC3E}">
        <p14:creationId xmlns:p14="http://schemas.microsoft.com/office/powerpoint/2010/main" val="40382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372053" y="5234521"/>
            <a:ext cx="2066347" cy="1532290"/>
          </a:xfrm>
          <a:ln>
            <a:noFill/>
          </a:ln>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1x4, 2x2, 2x4</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 120-347V</a:t>
            </a:r>
          </a:p>
          <a:p>
            <a:pPr marL="0" indent="0">
              <a:buNone/>
            </a:pPr>
            <a:endParaRPr lang="en-US" dirty="0"/>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TROFFER AND TROFFER RETROFIT</a:t>
            </a:r>
          </a:p>
        </p:txBody>
      </p:sp>
      <p:sp>
        <p:nvSpPr>
          <p:cNvPr id="56" name="Rectangle 55">
            <a:extLst>
              <a:ext uri="{FF2B5EF4-FFF2-40B4-BE49-F238E27FC236}">
                <a16:creationId xmlns:a16="http://schemas.microsoft.com/office/drawing/2014/main" id="{59933B33-4F1A-35F6-9ED8-D5AF1E50C0A2}"/>
              </a:ext>
            </a:extLst>
          </p:cNvPr>
          <p:cNvSpPr/>
          <p:nvPr/>
        </p:nvSpPr>
        <p:spPr>
          <a:xfrm>
            <a:off x="283141" y="4019047"/>
            <a:ext cx="5839021"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46E6BA7-0308-A625-A9DB-3B2FC063FD95}"/>
              </a:ext>
            </a:extLst>
          </p:cNvPr>
          <p:cNvPicPr>
            <a:picLocks noChangeAspect="1"/>
          </p:cNvPicPr>
          <p:nvPr/>
        </p:nvPicPr>
        <p:blipFill>
          <a:blip r:embed="rId3"/>
          <a:stretch>
            <a:fillRect/>
          </a:stretch>
        </p:blipFill>
        <p:spPr>
          <a:xfrm>
            <a:off x="3857387" y="4171466"/>
            <a:ext cx="484416" cy="435361"/>
          </a:xfrm>
          <a:prstGeom prst="rect">
            <a:avLst/>
          </a:prstGeom>
        </p:spPr>
      </p:pic>
      <p:pic>
        <p:nvPicPr>
          <p:cNvPr id="49" name="Picture 48">
            <a:extLst>
              <a:ext uri="{FF2B5EF4-FFF2-40B4-BE49-F238E27FC236}">
                <a16:creationId xmlns:a16="http://schemas.microsoft.com/office/drawing/2014/main" id="{E19117BC-BFE7-57C3-6178-39D942131812}"/>
              </a:ext>
            </a:extLst>
          </p:cNvPr>
          <p:cNvPicPr>
            <a:picLocks noChangeAspect="1"/>
          </p:cNvPicPr>
          <p:nvPr/>
        </p:nvPicPr>
        <p:blipFill>
          <a:blip r:embed="rId4"/>
          <a:stretch>
            <a:fillRect/>
          </a:stretch>
        </p:blipFill>
        <p:spPr>
          <a:xfrm>
            <a:off x="3372589" y="4162269"/>
            <a:ext cx="459889" cy="453757"/>
          </a:xfrm>
          <a:prstGeom prst="rect">
            <a:avLst/>
          </a:prstGeom>
        </p:spPr>
      </p:pic>
      <p:pic>
        <p:nvPicPr>
          <p:cNvPr id="50" name="Picture 49" descr="Logo&#10;&#10;Description automatically generated">
            <a:extLst>
              <a:ext uri="{FF2B5EF4-FFF2-40B4-BE49-F238E27FC236}">
                <a16:creationId xmlns:a16="http://schemas.microsoft.com/office/drawing/2014/main" id="{B14ABD26-8C73-DDE3-2D10-CCF90D181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04" y="4077574"/>
            <a:ext cx="388672" cy="502920"/>
          </a:xfrm>
          <a:prstGeom prst="rect">
            <a:avLst/>
          </a:prstGeom>
        </p:spPr>
      </p:pic>
      <p:pic>
        <p:nvPicPr>
          <p:cNvPr id="51" name="Picture 50" descr="Logo&#10;&#10;Description automatically generated">
            <a:extLst>
              <a:ext uri="{FF2B5EF4-FFF2-40B4-BE49-F238E27FC236}">
                <a16:creationId xmlns:a16="http://schemas.microsoft.com/office/drawing/2014/main" id="{2E53808A-98CB-38F8-6696-1188042CC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4390" y="4136007"/>
            <a:ext cx="488698" cy="457200"/>
          </a:xfrm>
          <a:prstGeom prst="rect">
            <a:avLst/>
          </a:prstGeom>
        </p:spPr>
      </p:pic>
      <p:pic>
        <p:nvPicPr>
          <p:cNvPr id="52" name="Picture 51" descr="Icon&#10;&#10;Description automatically generated">
            <a:extLst>
              <a:ext uri="{FF2B5EF4-FFF2-40B4-BE49-F238E27FC236}">
                <a16:creationId xmlns:a16="http://schemas.microsoft.com/office/drawing/2014/main" id="{C24D94D0-378C-6965-D7F9-92401A09CC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571" y="4136007"/>
            <a:ext cx="457200" cy="457200"/>
          </a:xfrm>
          <a:prstGeom prst="rect">
            <a:avLst/>
          </a:prstGeom>
        </p:spPr>
      </p:pic>
      <p:pic>
        <p:nvPicPr>
          <p:cNvPr id="53" name="Picture 52">
            <a:extLst>
              <a:ext uri="{FF2B5EF4-FFF2-40B4-BE49-F238E27FC236}">
                <a16:creationId xmlns:a16="http://schemas.microsoft.com/office/drawing/2014/main" id="{39E141DD-5E7C-61EF-E264-52F91711F1C2}"/>
              </a:ext>
            </a:extLst>
          </p:cNvPr>
          <p:cNvPicPr>
            <a:picLocks noChangeAspect="1"/>
          </p:cNvPicPr>
          <p:nvPr/>
        </p:nvPicPr>
        <p:blipFill>
          <a:blip r:embed="rId8"/>
          <a:stretch>
            <a:fillRect/>
          </a:stretch>
        </p:blipFill>
        <p:spPr>
          <a:xfrm>
            <a:off x="5068570" y="4056025"/>
            <a:ext cx="511294" cy="537182"/>
          </a:xfrm>
          <a:prstGeom prst="rect">
            <a:avLst/>
          </a:prstGeom>
        </p:spPr>
      </p:pic>
      <p:pic>
        <p:nvPicPr>
          <p:cNvPr id="54" name="Picture 53">
            <a:extLst>
              <a:ext uri="{FF2B5EF4-FFF2-40B4-BE49-F238E27FC236}">
                <a16:creationId xmlns:a16="http://schemas.microsoft.com/office/drawing/2014/main" id="{03CC9FFE-9D3A-2926-EEB2-9CB26A3EF239}"/>
              </a:ext>
            </a:extLst>
          </p:cNvPr>
          <p:cNvPicPr>
            <a:picLocks noChangeAspect="1"/>
          </p:cNvPicPr>
          <p:nvPr/>
        </p:nvPicPr>
        <p:blipFill>
          <a:blip r:embed="rId9"/>
          <a:stretch>
            <a:fillRect/>
          </a:stretch>
        </p:blipFill>
        <p:spPr>
          <a:xfrm>
            <a:off x="2071114" y="4077574"/>
            <a:ext cx="587713" cy="587713"/>
          </a:xfrm>
          <a:prstGeom prst="rect">
            <a:avLst/>
          </a:prstGeom>
        </p:spPr>
      </p:pic>
      <p:pic>
        <p:nvPicPr>
          <p:cNvPr id="55" name="Picture 54">
            <a:extLst>
              <a:ext uri="{FF2B5EF4-FFF2-40B4-BE49-F238E27FC236}">
                <a16:creationId xmlns:a16="http://schemas.microsoft.com/office/drawing/2014/main" id="{7A8742F9-46DF-18E5-DCF7-4937285009A4}"/>
              </a:ext>
            </a:extLst>
          </p:cNvPr>
          <p:cNvPicPr>
            <a:picLocks noChangeAspect="1"/>
          </p:cNvPicPr>
          <p:nvPr/>
        </p:nvPicPr>
        <p:blipFill>
          <a:blip r:embed="rId10"/>
          <a:stretch>
            <a:fillRect/>
          </a:stretch>
        </p:blipFill>
        <p:spPr>
          <a:xfrm>
            <a:off x="2725350" y="4077574"/>
            <a:ext cx="580716" cy="587713"/>
          </a:xfrm>
          <a:prstGeom prst="rect">
            <a:avLst/>
          </a:prstGeom>
        </p:spPr>
      </p:pic>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VL1</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362199" y="5234521"/>
            <a:ext cx="3881155" cy="1532290"/>
          </a:xfrm>
          <a:prstGeom prst="rect">
            <a:avLst/>
          </a:prstGeom>
          <a:ln w="28575">
            <a:no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a:ea typeface="Open Sans"/>
                <a:cs typeface="Open Sans"/>
              </a:rPr>
              <a:t>PowerSet: </a:t>
            </a:r>
            <a:r>
              <a:rPr lang="en-US" sz="1000" dirty="0">
                <a:latin typeface="Open Sans"/>
                <a:ea typeface="Open Sans"/>
                <a:cs typeface="Open Sans"/>
              </a:rPr>
              <a:t>35/30/22W, 45/35/26W; 90/75/65W           </a:t>
            </a:r>
            <a:r>
              <a:rPr lang="en-US" sz="1000" b="1" dirty="0">
                <a:latin typeface="Open Sans"/>
                <a:ea typeface="Open Sans"/>
                <a:cs typeface="Open Sans"/>
              </a:rPr>
              <a:t>FieldCCeT: </a:t>
            </a:r>
            <a:r>
              <a:rPr lang="en-US" sz="1000" dirty="0">
                <a:latin typeface="Open Sans"/>
                <a:ea typeface="Open Sans"/>
                <a:cs typeface="Open Sans"/>
              </a:rPr>
              <a:t>35/40/5000K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12,600 lumens</a:t>
            </a:r>
          </a:p>
          <a:p>
            <a:r>
              <a:rPr lang="en-US" sz="1000" dirty="0">
                <a:latin typeface="Open Sans" panose="020B0606030504020204" pitchFamily="34" charset="0"/>
                <a:ea typeface="Open Sans" panose="020B0606030504020204" pitchFamily="34" charset="0"/>
                <a:cs typeface="Open Sans" panose="020B0606030504020204" pitchFamily="34" charset="0"/>
              </a:rPr>
              <a:t>Recessed, surface or suspended mount</a:t>
            </a:r>
          </a:p>
          <a:p>
            <a:endParaRPr lang="en-US" dirty="0"/>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C7DE153-8349-67C7-2129-61708F900A19}"/>
              </a:ext>
            </a:extLst>
          </p:cNvPr>
          <p:cNvSpPr txBox="1">
            <a:spLocks/>
          </p:cNvSpPr>
          <p:nvPr/>
        </p:nvSpPr>
        <p:spPr>
          <a:xfrm>
            <a:off x="6332268" y="5234521"/>
            <a:ext cx="206634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latin typeface="Open Sans" panose="020B0606030504020204" pitchFamily="34" charset="0"/>
                <a:ea typeface="Open Sans" panose="020B0606030504020204" pitchFamily="34" charset="0"/>
                <a:cs typeface="Open Sans" panose="020B0606030504020204" pitchFamily="34" charset="0"/>
              </a:rPr>
              <a:t>1x4, 2x2, 2x4</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 120-347V</a:t>
            </a:r>
          </a:p>
          <a:p>
            <a:pPr marL="0" indent="0">
              <a:buNone/>
            </a:pPr>
            <a:endParaRPr lang="en-US" dirty="0"/>
          </a:p>
        </p:txBody>
      </p:sp>
      <p:pic>
        <p:nvPicPr>
          <p:cNvPr id="5" name="Picture 4">
            <a:extLst>
              <a:ext uri="{FF2B5EF4-FFF2-40B4-BE49-F238E27FC236}">
                <a16:creationId xmlns:a16="http://schemas.microsoft.com/office/drawing/2014/main" id="{CCB0C51B-AE4F-A0B4-3B3E-585F71749269}"/>
              </a:ext>
            </a:extLst>
          </p:cNvPr>
          <p:cNvPicPr>
            <a:picLocks noChangeAspect="1"/>
          </p:cNvPicPr>
          <p:nvPr/>
        </p:nvPicPr>
        <p:blipFill>
          <a:blip r:embed="rId3"/>
          <a:stretch>
            <a:fillRect/>
          </a:stretch>
        </p:blipFill>
        <p:spPr>
          <a:xfrm>
            <a:off x="9817602" y="4171466"/>
            <a:ext cx="484416" cy="435361"/>
          </a:xfrm>
          <a:prstGeom prst="rect">
            <a:avLst/>
          </a:prstGeom>
        </p:spPr>
      </p:pic>
      <p:pic>
        <p:nvPicPr>
          <p:cNvPr id="6" name="Picture 5">
            <a:extLst>
              <a:ext uri="{FF2B5EF4-FFF2-40B4-BE49-F238E27FC236}">
                <a16:creationId xmlns:a16="http://schemas.microsoft.com/office/drawing/2014/main" id="{6B21AB7E-B164-E9F4-788D-EFCA94E9E173}"/>
              </a:ext>
            </a:extLst>
          </p:cNvPr>
          <p:cNvPicPr>
            <a:picLocks noChangeAspect="1"/>
          </p:cNvPicPr>
          <p:nvPr/>
        </p:nvPicPr>
        <p:blipFill>
          <a:blip r:embed="rId4"/>
          <a:stretch>
            <a:fillRect/>
          </a:stretch>
        </p:blipFill>
        <p:spPr>
          <a:xfrm>
            <a:off x="9332804" y="4162269"/>
            <a:ext cx="459889" cy="453757"/>
          </a:xfrm>
          <a:prstGeom prst="rect">
            <a:avLst/>
          </a:prstGeom>
        </p:spPr>
      </p:pic>
      <p:pic>
        <p:nvPicPr>
          <p:cNvPr id="7" name="Picture 6" descr="Logo&#10;&#10;Description automatically generated">
            <a:extLst>
              <a:ext uri="{FF2B5EF4-FFF2-40B4-BE49-F238E27FC236}">
                <a16:creationId xmlns:a16="http://schemas.microsoft.com/office/drawing/2014/main" id="{DD19D508-AB72-3C50-6176-3FDC22238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819" y="4077574"/>
            <a:ext cx="388672" cy="502920"/>
          </a:xfrm>
          <a:prstGeom prst="rect">
            <a:avLst/>
          </a:prstGeom>
        </p:spPr>
      </p:pic>
      <p:pic>
        <p:nvPicPr>
          <p:cNvPr id="8" name="Picture 7" descr="Logo&#10;&#10;Description automatically generated">
            <a:extLst>
              <a:ext uri="{FF2B5EF4-FFF2-40B4-BE49-F238E27FC236}">
                <a16:creationId xmlns:a16="http://schemas.microsoft.com/office/drawing/2014/main" id="{FEAEFD00-9EA4-D454-62E2-D0820D22F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4605" y="4136007"/>
            <a:ext cx="488698" cy="457200"/>
          </a:xfrm>
          <a:prstGeom prst="rect">
            <a:avLst/>
          </a:prstGeom>
        </p:spPr>
      </p:pic>
      <p:pic>
        <p:nvPicPr>
          <p:cNvPr id="9" name="Picture 8" descr="Icon&#10;&#10;Description automatically generated">
            <a:extLst>
              <a:ext uri="{FF2B5EF4-FFF2-40B4-BE49-F238E27FC236}">
                <a16:creationId xmlns:a16="http://schemas.microsoft.com/office/drawing/2014/main" id="{C0AE424D-24C5-948B-BB98-587209A7F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7786" y="4136007"/>
            <a:ext cx="457200" cy="457200"/>
          </a:xfrm>
          <a:prstGeom prst="rect">
            <a:avLst/>
          </a:prstGeom>
        </p:spPr>
      </p:pic>
      <p:pic>
        <p:nvPicPr>
          <p:cNvPr id="10" name="Picture 9">
            <a:extLst>
              <a:ext uri="{FF2B5EF4-FFF2-40B4-BE49-F238E27FC236}">
                <a16:creationId xmlns:a16="http://schemas.microsoft.com/office/drawing/2014/main" id="{D4527ABF-A242-CED9-C028-338C3F14D986}"/>
              </a:ext>
            </a:extLst>
          </p:cNvPr>
          <p:cNvPicPr>
            <a:picLocks noChangeAspect="1"/>
          </p:cNvPicPr>
          <p:nvPr/>
        </p:nvPicPr>
        <p:blipFill>
          <a:blip r:embed="rId8"/>
          <a:stretch>
            <a:fillRect/>
          </a:stretch>
        </p:blipFill>
        <p:spPr>
          <a:xfrm>
            <a:off x="11028785" y="4056025"/>
            <a:ext cx="511294" cy="537182"/>
          </a:xfrm>
          <a:prstGeom prst="rect">
            <a:avLst/>
          </a:prstGeom>
        </p:spPr>
      </p:pic>
      <p:pic>
        <p:nvPicPr>
          <p:cNvPr id="11" name="Picture 10">
            <a:extLst>
              <a:ext uri="{FF2B5EF4-FFF2-40B4-BE49-F238E27FC236}">
                <a16:creationId xmlns:a16="http://schemas.microsoft.com/office/drawing/2014/main" id="{33FD32F6-4068-A2EA-0D4E-5E23AC1967DB}"/>
              </a:ext>
            </a:extLst>
          </p:cNvPr>
          <p:cNvPicPr>
            <a:picLocks noChangeAspect="1"/>
          </p:cNvPicPr>
          <p:nvPr/>
        </p:nvPicPr>
        <p:blipFill>
          <a:blip r:embed="rId9"/>
          <a:stretch>
            <a:fillRect/>
          </a:stretch>
        </p:blipFill>
        <p:spPr>
          <a:xfrm>
            <a:off x="8031329" y="4077574"/>
            <a:ext cx="587713" cy="587713"/>
          </a:xfrm>
          <a:prstGeom prst="rect">
            <a:avLst/>
          </a:prstGeom>
        </p:spPr>
      </p:pic>
      <p:pic>
        <p:nvPicPr>
          <p:cNvPr id="12" name="Picture 11">
            <a:extLst>
              <a:ext uri="{FF2B5EF4-FFF2-40B4-BE49-F238E27FC236}">
                <a16:creationId xmlns:a16="http://schemas.microsoft.com/office/drawing/2014/main" id="{B02B005A-0B1B-C0F7-34DD-DC54857B5B66}"/>
              </a:ext>
            </a:extLst>
          </p:cNvPr>
          <p:cNvPicPr>
            <a:picLocks noChangeAspect="1"/>
          </p:cNvPicPr>
          <p:nvPr/>
        </p:nvPicPr>
        <p:blipFill>
          <a:blip r:embed="rId10"/>
          <a:stretch>
            <a:fillRect/>
          </a:stretch>
        </p:blipFill>
        <p:spPr>
          <a:xfrm>
            <a:off x="8685565" y="4077574"/>
            <a:ext cx="580716" cy="587713"/>
          </a:xfrm>
          <a:prstGeom prst="rect">
            <a:avLst/>
          </a:prstGeom>
        </p:spPr>
      </p:pic>
      <p:sp>
        <p:nvSpPr>
          <p:cNvPr id="13" name="Text Placeholder 60">
            <a:extLst>
              <a:ext uri="{FF2B5EF4-FFF2-40B4-BE49-F238E27FC236}">
                <a16:creationId xmlns:a16="http://schemas.microsoft.com/office/drawing/2014/main" id="{FE568DAA-0F4D-BA62-AE90-3723BE7BCF4E}"/>
              </a:ext>
            </a:extLst>
          </p:cNvPr>
          <p:cNvSpPr txBox="1">
            <a:spLocks/>
          </p:cNvSpPr>
          <p:nvPr/>
        </p:nvSpPr>
        <p:spPr>
          <a:xfrm>
            <a:off x="6252099" y="1038531"/>
            <a:ext cx="5830278" cy="40967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t>VLR1</a:t>
            </a:r>
          </a:p>
        </p:txBody>
      </p:sp>
      <p:sp>
        <p:nvSpPr>
          <p:cNvPr id="14" name="Content Placeholder 2">
            <a:extLst>
              <a:ext uri="{FF2B5EF4-FFF2-40B4-BE49-F238E27FC236}">
                <a16:creationId xmlns:a16="http://schemas.microsoft.com/office/drawing/2014/main" id="{71994565-3408-3F8F-2A01-B8CEE499476B}"/>
              </a:ext>
            </a:extLst>
          </p:cNvPr>
          <p:cNvSpPr txBox="1">
            <a:spLocks/>
          </p:cNvSpPr>
          <p:nvPr/>
        </p:nvSpPr>
        <p:spPr>
          <a:xfrm>
            <a:off x="8322415" y="5234521"/>
            <a:ext cx="3733800" cy="1532290"/>
          </a:xfrm>
          <a:prstGeom prst="rect">
            <a:avLst/>
          </a:prstGeom>
          <a:ln w="28575">
            <a:no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a:ea typeface="Open Sans"/>
                <a:cs typeface="Open Sans"/>
              </a:rPr>
              <a:t>PowerSet: </a:t>
            </a:r>
            <a:r>
              <a:rPr lang="en-US" sz="1000" dirty="0">
                <a:latin typeface="Open Sans"/>
                <a:ea typeface="Open Sans"/>
                <a:cs typeface="Open Sans"/>
              </a:rPr>
              <a:t>35/30/22W; 45/35/26W; 90/75/65W </a:t>
            </a:r>
            <a:r>
              <a:rPr lang="en-US" sz="1000" b="1" dirty="0">
                <a:latin typeface="Open Sans"/>
                <a:ea typeface="Open Sans"/>
                <a:cs typeface="Open Sans"/>
              </a:rPr>
              <a:t>FieldCCeT: </a:t>
            </a:r>
            <a:r>
              <a:rPr lang="en-US" sz="1000" dirty="0">
                <a:latin typeface="Open Sans"/>
                <a:ea typeface="Open Sans"/>
                <a:cs typeface="Open Sans"/>
              </a:rPr>
              <a:t>35/40/5000K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12,600 lumens</a:t>
            </a:r>
          </a:p>
          <a:p>
            <a:r>
              <a:rPr kumimoji="0" lang="en-US" sz="1000" i="0" u="none" strike="noStrike" kern="1200" cap="none" spc="0" normalizeH="0" baseline="0" noProof="0" dirty="0">
                <a:ln>
                  <a:noFill/>
                </a:ln>
                <a:solidFill>
                  <a:prstClr val="black"/>
                </a:solidFill>
                <a:effectLst/>
                <a:uLnTx/>
                <a:uFillTx/>
                <a:latin typeface="Calibri" panose="020F0502020204030204"/>
                <a:ea typeface="+mn-ea"/>
                <a:cs typeface="Calibri"/>
              </a:rPr>
              <a:t>8, 15, 20W EM Field or Factory Installed</a:t>
            </a:r>
          </a:p>
          <a:p>
            <a:r>
              <a:rPr lang="en-US" sz="1000" dirty="0">
                <a:solidFill>
                  <a:prstClr val="black"/>
                </a:solidFill>
                <a:latin typeface="Calibri" panose="020F0502020204030204"/>
                <a:cs typeface="Calibri"/>
              </a:rPr>
              <a:t>5 Piece design – 2 support brackets and 2 optional side plates</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CEF4D4C2-8A98-5CA0-7E50-C4CEB65685B2}"/>
              </a:ext>
            </a:extLst>
          </p:cNvPr>
          <p:cNvSpPr/>
          <p:nvPr/>
        </p:nvSpPr>
        <p:spPr>
          <a:xfrm>
            <a:off x="6269517"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up of a troffer&#10;&#10;Description automatically generated">
            <a:extLst>
              <a:ext uri="{FF2B5EF4-FFF2-40B4-BE49-F238E27FC236}">
                <a16:creationId xmlns:a16="http://schemas.microsoft.com/office/drawing/2014/main" id="{CF4A2039-1B4C-5A80-DDED-56C45EC155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345" y="1523844"/>
            <a:ext cx="5286375" cy="3371850"/>
          </a:xfrm>
          <a:prstGeom prst="rect">
            <a:avLst/>
          </a:prstGeom>
        </p:spPr>
      </p:pic>
      <p:pic>
        <p:nvPicPr>
          <p:cNvPr id="21" name="Picture 20" descr="A close-up of a light fixture&#10;&#10;Description automatically generated">
            <a:extLst>
              <a:ext uri="{FF2B5EF4-FFF2-40B4-BE49-F238E27FC236}">
                <a16:creationId xmlns:a16="http://schemas.microsoft.com/office/drawing/2014/main" id="{92925F0A-F5C7-4C80-625E-DDEB5B8BF3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9678" y="1475251"/>
            <a:ext cx="5286375" cy="3371850"/>
          </a:xfrm>
          <a:prstGeom prst="rect">
            <a:avLst/>
          </a:prstGeom>
        </p:spPr>
      </p:pic>
      <p:sp>
        <p:nvSpPr>
          <p:cNvPr id="22" name="Rectangle 21">
            <a:extLst>
              <a:ext uri="{FF2B5EF4-FFF2-40B4-BE49-F238E27FC236}">
                <a16:creationId xmlns:a16="http://schemas.microsoft.com/office/drawing/2014/main" id="{1A551BF5-78E3-482E-8BE2-71A657779B1D}"/>
              </a:ext>
            </a:extLst>
          </p:cNvPr>
          <p:cNvSpPr/>
          <p:nvPr/>
        </p:nvSpPr>
        <p:spPr>
          <a:xfrm>
            <a:off x="512868" y="4281395"/>
            <a:ext cx="5382763"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1CF578E-7AE5-E4D1-87C6-C6489B517ED2}"/>
              </a:ext>
            </a:extLst>
          </p:cNvPr>
          <p:cNvPicPr>
            <a:picLocks noChangeAspect="1"/>
          </p:cNvPicPr>
          <p:nvPr/>
        </p:nvPicPr>
        <p:blipFill>
          <a:blip r:embed="rId3"/>
          <a:stretch>
            <a:fillRect/>
          </a:stretch>
        </p:blipFill>
        <p:spPr>
          <a:xfrm>
            <a:off x="3695746" y="4468944"/>
            <a:ext cx="484416" cy="435361"/>
          </a:xfrm>
          <a:prstGeom prst="rect">
            <a:avLst/>
          </a:prstGeom>
        </p:spPr>
      </p:pic>
      <p:pic>
        <p:nvPicPr>
          <p:cNvPr id="24" name="Picture 23">
            <a:extLst>
              <a:ext uri="{FF2B5EF4-FFF2-40B4-BE49-F238E27FC236}">
                <a16:creationId xmlns:a16="http://schemas.microsoft.com/office/drawing/2014/main" id="{665BAE10-25FE-4375-EB34-327BC6BD3EF8}"/>
              </a:ext>
            </a:extLst>
          </p:cNvPr>
          <p:cNvPicPr>
            <a:picLocks noChangeAspect="1"/>
          </p:cNvPicPr>
          <p:nvPr/>
        </p:nvPicPr>
        <p:blipFill>
          <a:blip r:embed="rId4"/>
          <a:stretch>
            <a:fillRect/>
          </a:stretch>
        </p:blipFill>
        <p:spPr>
          <a:xfrm>
            <a:off x="3200599" y="4469975"/>
            <a:ext cx="459889" cy="453757"/>
          </a:xfrm>
          <a:prstGeom prst="rect">
            <a:avLst/>
          </a:prstGeom>
        </p:spPr>
      </p:pic>
      <p:pic>
        <p:nvPicPr>
          <p:cNvPr id="25" name="Picture 24" descr="Logo&#10;&#10;Description automatically generated">
            <a:extLst>
              <a:ext uri="{FF2B5EF4-FFF2-40B4-BE49-F238E27FC236}">
                <a16:creationId xmlns:a16="http://schemas.microsoft.com/office/drawing/2014/main" id="{56F8CC78-06C9-BD84-94F9-7F34B1F9E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62" y="4486119"/>
            <a:ext cx="330832" cy="428078"/>
          </a:xfrm>
          <a:prstGeom prst="rect">
            <a:avLst/>
          </a:prstGeom>
        </p:spPr>
      </p:pic>
      <p:pic>
        <p:nvPicPr>
          <p:cNvPr id="26" name="Picture 25" descr="Logo&#10;&#10;Description automatically generated">
            <a:extLst>
              <a:ext uri="{FF2B5EF4-FFF2-40B4-BE49-F238E27FC236}">
                <a16:creationId xmlns:a16="http://schemas.microsoft.com/office/drawing/2014/main" id="{60695A0D-450A-8E8A-B5C5-F834A1B12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4616" y="4518415"/>
            <a:ext cx="415973" cy="389162"/>
          </a:xfrm>
          <a:prstGeom prst="rect">
            <a:avLst/>
          </a:prstGeom>
        </p:spPr>
      </p:pic>
      <p:pic>
        <p:nvPicPr>
          <p:cNvPr id="27" name="Picture 26" descr="Icon&#10;&#10;Description automatically generated">
            <a:extLst>
              <a:ext uri="{FF2B5EF4-FFF2-40B4-BE49-F238E27FC236}">
                <a16:creationId xmlns:a16="http://schemas.microsoft.com/office/drawing/2014/main" id="{C5FC9FFE-0B0F-1781-863B-D471FBDCB7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356" y="4500072"/>
            <a:ext cx="389162" cy="389162"/>
          </a:xfrm>
          <a:prstGeom prst="rect">
            <a:avLst/>
          </a:prstGeom>
        </p:spPr>
      </p:pic>
      <p:pic>
        <p:nvPicPr>
          <p:cNvPr id="28" name="Picture 27">
            <a:extLst>
              <a:ext uri="{FF2B5EF4-FFF2-40B4-BE49-F238E27FC236}">
                <a16:creationId xmlns:a16="http://schemas.microsoft.com/office/drawing/2014/main" id="{DF49F9E3-4A1B-611A-AB0C-8DCF89EA7E8F}"/>
              </a:ext>
            </a:extLst>
          </p:cNvPr>
          <p:cNvPicPr>
            <a:picLocks noChangeAspect="1"/>
          </p:cNvPicPr>
          <p:nvPr/>
        </p:nvPicPr>
        <p:blipFill>
          <a:blip r:embed="rId8"/>
          <a:stretch>
            <a:fillRect/>
          </a:stretch>
        </p:blipFill>
        <p:spPr>
          <a:xfrm>
            <a:off x="4850286" y="4469975"/>
            <a:ext cx="435206" cy="457241"/>
          </a:xfrm>
          <a:prstGeom prst="rect">
            <a:avLst/>
          </a:prstGeom>
        </p:spPr>
      </p:pic>
      <p:pic>
        <p:nvPicPr>
          <p:cNvPr id="29" name="Picture 28" descr="A white and green logo with a green leaf&#10;&#10;Description automatically generated">
            <a:extLst>
              <a:ext uri="{FF2B5EF4-FFF2-40B4-BE49-F238E27FC236}">
                <a16:creationId xmlns:a16="http://schemas.microsoft.com/office/drawing/2014/main" id="{B1158746-15F2-9839-B074-7261C6D309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6164" y="4410038"/>
            <a:ext cx="587713" cy="587713"/>
          </a:xfrm>
          <a:prstGeom prst="rect">
            <a:avLst/>
          </a:prstGeom>
        </p:spPr>
      </p:pic>
      <p:pic>
        <p:nvPicPr>
          <p:cNvPr id="30" name="Picture 29" descr="A logo for a company&#10;&#10;Description automatically generated">
            <a:extLst>
              <a:ext uri="{FF2B5EF4-FFF2-40B4-BE49-F238E27FC236}">
                <a16:creationId xmlns:a16="http://schemas.microsoft.com/office/drawing/2014/main" id="{F878C222-55D8-F5FC-850A-01E4B145AE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1521" y="4419519"/>
            <a:ext cx="587713" cy="587713"/>
          </a:xfrm>
          <a:prstGeom prst="rect">
            <a:avLst/>
          </a:prstGeom>
        </p:spPr>
      </p:pic>
      <p:sp>
        <p:nvSpPr>
          <p:cNvPr id="31" name="Rectangle 30">
            <a:extLst>
              <a:ext uri="{FF2B5EF4-FFF2-40B4-BE49-F238E27FC236}">
                <a16:creationId xmlns:a16="http://schemas.microsoft.com/office/drawing/2014/main" id="{05E38947-5514-6139-A2F2-D0A2CDEAE54F}"/>
              </a:ext>
            </a:extLst>
          </p:cNvPr>
          <p:cNvSpPr/>
          <p:nvPr/>
        </p:nvSpPr>
        <p:spPr>
          <a:xfrm>
            <a:off x="6426143" y="4314607"/>
            <a:ext cx="5382763"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B4075A2-E2AF-F63A-8421-922BF450A30B}"/>
              </a:ext>
            </a:extLst>
          </p:cNvPr>
          <p:cNvPicPr>
            <a:picLocks noChangeAspect="1"/>
          </p:cNvPicPr>
          <p:nvPr/>
        </p:nvPicPr>
        <p:blipFill>
          <a:blip r:embed="rId3"/>
          <a:stretch>
            <a:fillRect/>
          </a:stretch>
        </p:blipFill>
        <p:spPr>
          <a:xfrm>
            <a:off x="9609021" y="4435481"/>
            <a:ext cx="484416" cy="435361"/>
          </a:xfrm>
          <a:prstGeom prst="rect">
            <a:avLst/>
          </a:prstGeom>
        </p:spPr>
      </p:pic>
      <p:pic>
        <p:nvPicPr>
          <p:cNvPr id="33" name="Picture 32">
            <a:extLst>
              <a:ext uri="{FF2B5EF4-FFF2-40B4-BE49-F238E27FC236}">
                <a16:creationId xmlns:a16="http://schemas.microsoft.com/office/drawing/2014/main" id="{115FB966-CBCA-8EC8-4888-5F014CE17C57}"/>
              </a:ext>
            </a:extLst>
          </p:cNvPr>
          <p:cNvPicPr>
            <a:picLocks noChangeAspect="1"/>
          </p:cNvPicPr>
          <p:nvPr/>
        </p:nvPicPr>
        <p:blipFill>
          <a:blip r:embed="rId4"/>
          <a:stretch>
            <a:fillRect/>
          </a:stretch>
        </p:blipFill>
        <p:spPr>
          <a:xfrm>
            <a:off x="9113874" y="4436512"/>
            <a:ext cx="459889" cy="453757"/>
          </a:xfrm>
          <a:prstGeom prst="rect">
            <a:avLst/>
          </a:prstGeom>
        </p:spPr>
      </p:pic>
      <p:pic>
        <p:nvPicPr>
          <p:cNvPr id="34" name="Picture 33" descr="Logo&#10;&#10;Description automatically generated">
            <a:extLst>
              <a:ext uri="{FF2B5EF4-FFF2-40B4-BE49-F238E27FC236}">
                <a16:creationId xmlns:a16="http://schemas.microsoft.com/office/drawing/2014/main" id="{4975454C-E158-6A57-7959-9982C135A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537" y="4452656"/>
            <a:ext cx="330832" cy="428078"/>
          </a:xfrm>
          <a:prstGeom prst="rect">
            <a:avLst/>
          </a:prstGeom>
        </p:spPr>
      </p:pic>
      <p:pic>
        <p:nvPicPr>
          <p:cNvPr id="35" name="Picture 34" descr="Logo&#10;&#10;Description automatically generated">
            <a:extLst>
              <a:ext uri="{FF2B5EF4-FFF2-40B4-BE49-F238E27FC236}">
                <a16:creationId xmlns:a16="http://schemas.microsoft.com/office/drawing/2014/main" id="{E0CE7582-27CC-83A9-2C22-A3EBACD41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7891" y="4484952"/>
            <a:ext cx="415973" cy="389162"/>
          </a:xfrm>
          <a:prstGeom prst="rect">
            <a:avLst/>
          </a:prstGeom>
        </p:spPr>
      </p:pic>
      <p:pic>
        <p:nvPicPr>
          <p:cNvPr id="36" name="Picture 35" descr="Icon&#10;&#10;Description automatically generated">
            <a:extLst>
              <a:ext uri="{FF2B5EF4-FFF2-40B4-BE49-F238E27FC236}">
                <a16:creationId xmlns:a16="http://schemas.microsoft.com/office/drawing/2014/main" id="{528BF78B-4591-69EB-3B18-3A50CC8F3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8631" y="4466609"/>
            <a:ext cx="389162" cy="389162"/>
          </a:xfrm>
          <a:prstGeom prst="rect">
            <a:avLst/>
          </a:prstGeom>
        </p:spPr>
      </p:pic>
      <p:pic>
        <p:nvPicPr>
          <p:cNvPr id="37" name="Picture 36">
            <a:extLst>
              <a:ext uri="{FF2B5EF4-FFF2-40B4-BE49-F238E27FC236}">
                <a16:creationId xmlns:a16="http://schemas.microsoft.com/office/drawing/2014/main" id="{8D72E52F-A16E-EDC7-1F63-6DDD04BDC3DB}"/>
              </a:ext>
            </a:extLst>
          </p:cNvPr>
          <p:cNvPicPr>
            <a:picLocks noChangeAspect="1"/>
          </p:cNvPicPr>
          <p:nvPr/>
        </p:nvPicPr>
        <p:blipFill>
          <a:blip r:embed="rId8"/>
          <a:stretch>
            <a:fillRect/>
          </a:stretch>
        </p:blipFill>
        <p:spPr>
          <a:xfrm>
            <a:off x="10763561" y="4436512"/>
            <a:ext cx="435206" cy="457241"/>
          </a:xfrm>
          <a:prstGeom prst="rect">
            <a:avLst/>
          </a:prstGeom>
        </p:spPr>
      </p:pic>
      <p:pic>
        <p:nvPicPr>
          <p:cNvPr id="38" name="Picture 37" descr="A white and green logo with a green leaf&#10;&#10;Description automatically generated">
            <a:extLst>
              <a:ext uri="{FF2B5EF4-FFF2-40B4-BE49-F238E27FC236}">
                <a16:creationId xmlns:a16="http://schemas.microsoft.com/office/drawing/2014/main" id="{572D1BF9-AA19-D49C-5753-099957CCFC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39439" y="4376575"/>
            <a:ext cx="587713" cy="587713"/>
          </a:xfrm>
          <a:prstGeom prst="rect">
            <a:avLst/>
          </a:prstGeom>
        </p:spPr>
      </p:pic>
      <p:pic>
        <p:nvPicPr>
          <p:cNvPr id="39" name="Picture 38" descr="A logo for a company&#10;&#10;Description automatically generated">
            <a:extLst>
              <a:ext uri="{FF2B5EF4-FFF2-40B4-BE49-F238E27FC236}">
                <a16:creationId xmlns:a16="http://schemas.microsoft.com/office/drawing/2014/main" id="{147F9868-5DA9-91BE-0C9C-8D7D292062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4796" y="4386056"/>
            <a:ext cx="587713" cy="587713"/>
          </a:xfrm>
          <a:prstGeom prst="rect">
            <a:avLst/>
          </a:prstGeom>
        </p:spPr>
      </p:pic>
    </p:spTree>
    <p:extLst>
      <p:ext uri="{BB962C8B-B14F-4D97-AF65-F5344CB8AC3E}">
        <p14:creationId xmlns:p14="http://schemas.microsoft.com/office/powerpoint/2010/main" val="3625615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6BA0-44D5-44AF-FA63-8585288F20F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WRAPS</a:t>
            </a:r>
          </a:p>
        </p:txBody>
      </p:sp>
      <p:sp>
        <p:nvSpPr>
          <p:cNvPr id="3" name="Content Placeholder 2">
            <a:extLst>
              <a:ext uri="{FF2B5EF4-FFF2-40B4-BE49-F238E27FC236}">
                <a16:creationId xmlns:a16="http://schemas.microsoft.com/office/drawing/2014/main" id="{54E848B5-15B4-5EA6-A4DB-FFFA03D06765}"/>
              </a:ext>
            </a:extLst>
          </p:cNvPr>
          <p:cNvSpPr>
            <a:spLocks noGrp="1"/>
          </p:cNvSpPr>
          <p:nvPr>
            <p:ph sz="half" idx="1"/>
          </p:nvPr>
        </p:nvSpPr>
        <p:spPr>
          <a:xfrm>
            <a:off x="2247267" y="1439333"/>
            <a:ext cx="3657600" cy="5321808"/>
          </a:xfrm>
        </p:spPr>
        <p:txBody>
          <a:bodyPr>
            <a:normAutofit/>
          </a:bodyPr>
          <a:lstStyle/>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&amp; 4’</a:t>
            </a:r>
          </a:p>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0-10V Dimmable</a:t>
            </a:r>
          </a:p>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115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lm</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
            </a:r>
          </a:p>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120-277V &amp; 120-347V</a:t>
            </a:r>
            <a:endPar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4’: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32, 40, 48W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4’: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4000K</a:t>
            </a:r>
          </a:p>
          <a:p>
            <a:pPr>
              <a:lnSpc>
                <a:spcPct val="130000"/>
              </a:lnSpc>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2’: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20W</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4’: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32, 40, 48W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FieldCCeT 2’ &amp; 4’: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35/40/5000K</a:t>
            </a:r>
          </a:p>
          <a:p>
            <a:pPr lvl="1">
              <a:lnSpc>
                <a:spcPct val="130000"/>
              </a:lnSpc>
              <a:buFont typeface="Arial" panose="020B0604020202020204" pitchFamily="34" charset="0"/>
              <a:buChar char="•"/>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PowerSet</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24/20/16W;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28/40/32W</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FieldCCeT: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35/40/5000K</a:t>
            </a:r>
          </a:p>
          <a:p>
            <a:pPr lvl="1">
              <a:lnSpc>
                <a:spcPct val="130000"/>
              </a:lnSpc>
              <a:buFont typeface="Arial" panose="020B0604020202020204" pitchFamily="34" charset="0"/>
              <a:buChar cha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5,520 lumens</a:t>
            </a:r>
          </a:p>
          <a:p>
            <a:pPr marR="0" lvl="1" indent="-228600" algn="l" defTabSz="914400" rtl="0" eaLnBrk="1" fontAlgn="auto" latinLnBrk="0" hangingPunct="1">
              <a:lnSpc>
                <a:spcPct val="130000"/>
              </a:lnSpc>
              <a:spcAft>
                <a:spcPts val="0"/>
              </a:spcAft>
              <a:buClrTx/>
              <a:buSzTx/>
              <a:buFont typeface="Calibri" panose="020F0502020204030204" pitchFamily="34" charset="0"/>
              <a:buChar char="-"/>
              <a:tabLst/>
              <a:defRPr/>
            </a:pPr>
            <a:endParaRPr lang="en-US" sz="1400" dirty="0">
              <a:solidFill>
                <a:prstClr val="black"/>
              </a:solidFill>
              <a:latin typeface="Calibri" panose="020F0502020204030204"/>
              <a:cs typeface="Calibri"/>
            </a:endParaRPr>
          </a:p>
          <a:p>
            <a:pPr marR="0" lvl="1" indent="-228600" algn="l" defTabSz="914400" rtl="0" eaLnBrk="1" fontAlgn="auto" latinLnBrk="0" hangingPunct="1">
              <a:lnSpc>
                <a:spcPct val="130000"/>
              </a:lnSpc>
              <a:spcAft>
                <a:spcPts val="0"/>
              </a:spcAft>
              <a:buClrTx/>
              <a:buSzTx/>
              <a:buFont typeface="Calibri" panose="020F0502020204030204" pitchFamily="34" charset="0"/>
              <a:buChar char="-"/>
              <a:tabLst/>
              <a:defRPr/>
            </a:pPr>
            <a:endParaRPr lang="en-US" sz="1500" dirty="0">
              <a:solidFill>
                <a:prstClr val="black"/>
              </a:solidFill>
              <a:cs typeface="Calibri"/>
            </a:endParaRPr>
          </a:p>
        </p:txBody>
      </p:sp>
      <p:sp>
        <p:nvSpPr>
          <p:cNvPr id="4" name="Content Placeholder 3">
            <a:extLst>
              <a:ext uri="{FF2B5EF4-FFF2-40B4-BE49-F238E27FC236}">
                <a16:creationId xmlns:a16="http://schemas.microsoft.com/office/drawing/2014/main" id="{D4D0B2B8-16C7-DC80-6BF9-358B91DA81AA}"/>
              </a:ext>
            </a:extLst>
          </p:cNvPr>
          <p:cNvSpPr>
            <a:spLocks noGrp="1"/>
          </p:cNvSpPr>
          <p:nvPr>
            <p:ph sz="half" idx="2"/>
          </p:nvPr>
        </p:nvSpPr>
        <p:spPr>
          <a:xfrm>
            <a:off x="6213165" y="1439333"/>
            <a:ext cx="3657600" cy="5321808"/>
          </a:xfrm>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 &amp; 4’</a:t>
            </a:r>
          </a:p>
          <a:p>
            <a:r>
              <a:rPr lang="en-US" sz="1000" dirty="0">
                <a:effectLst/>
                <a:latin typeface="Open Sans" panose="020B0606030504020204" pitchFamily="34" charset="0"/>
                <a:ea typeface="Open Sans" panose="020B0606030504020204" pitchFamily="34" charset="0"/>
                <a:cs typeface="Open Sans" panose="020B0606030504020204" pitchFamily="34" charset="0"/>
              </a:rPr>
              <a:t>0-10V Dimmable</a:t>
            </a:r>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latin typeface="Open Sans" panose="020B0606030504020204" pitchFamily="34" charset="0"/>
                <a:ea typeface="Open Sans" panose="020B0606030504020204" pitchFamily="34" charset="0"/>
                <a:cs typeface="Open Sans" panose="020B0606030504020204" pitchFamily="34" charset="0"/>
              </a:rPr>
              <a:t>115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120-347V </a:t>
            </a:r>
          </a:p>
          <a:p>
            <a:pPr marR="0" lvl="0" indent="-228600" algn="l" defTabSz="914400" rtl="0" eaLnBrk="1" fontAlgn="auto" latinLnBrk="0" hangingPunct="1">
              <a:lnSpc>
                <a:spcPct val="130000"/>
              </a:lnSpc>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2’: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25</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 4’: 44W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4’ only</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4000K</a:t>
            </a:r>
          </a:p>
          <a:p>
            <a:pPr>
              <a:lnSpc>
                <a:spcPct val="130000"/>
              </a:lnSpc>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2’: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20W</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4’: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32, 40, 48W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FieldCCeT 2’ &amp; 4’: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35/40/5000K</a:t>
            </a:r>
          </a:p>
          <a:p>
            <a:pPr marR="0" lvl="1" algn="l" defTabSz="914400" rtl="0" eaLnBrk="1" fontAlgn="auto" latinLnBrk="0" hangingPunct="1">
              <a:lnSpc>
                <a:spcPct val="130000"/>
              </a:lnSpc>
              <a:spcAft>
                <a:spcPts val="0"/>
              </a:spcAft>
              <a:buClrTx/>
              <a:buSzTx/>
              <a:buFont typeface="Wingdings" panose="05000000000000000000" pitchFamily="2" charset="2"/>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PowerSet</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lang="en-US" sz="1000" dirty="0">
                <a:latin typeface="Open Sans" panose="020B0606030504020204" pitchFamily="34" charset="0"/>
                <a:ea typeface="Open Sans" panose="020B0606030504020204" pitchFamily="34" charset="0"/>
                <a:cs typeface="Open Sans" panose="020B0606030504020204" pitchFamily="34" charset="0"/>
              </a:rPr>
              <a:t> 15/20/25W</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a:t>
            </a:r>
            <a:r>
              <a:rPr lang="en-US" sz="1000" dirty="0">
                <a:latin typeface="Open Sans" panose="020B0606030504020204" pitchFamily="34" charset="0"/>
                <a:ea typeface="Open Sans" panose="020B0606030504020204" pitchFamily="34" charset="0"/>
                <a:cs typeface="Open Sans" panose="020B0606030504020204" pitchFamily="34" charset="0"/>
              </a:rPr>
              <a:t>27/36/45W</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FieldCCeT 2’ &amp; 4”: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35/40/5000K</a:t>
            </a:r>
            <a:endParaRPr lang="en-US" sz="1000" b="1" dirty="0">
              <a:effectLst/>
              <a:latin typeface="Open Sans" panose="020B0606030504020204" pitchFamily="34" charset="0"/>
              <a:ea typeface="Open Sans" panose="020B0606030504020204" pitchFamily="34" charset="0"/>
              <a:cs typeface="Open Sans" panose="020B0606030504020204" pitchFamily="34" charset="0"/>
            </a:endParaRPr>
          </a:p>
          <a:p>
            <a:r>
              <a:rPr lang="en-US" sz="1000" dirty="0">
                <a:latin typeface="Open Sans" panose="020B0606030504020204" pitchFamily="34" charset="0"/>
                <a:ea typeface="Open Sans" panose="020B0606030504020204" pitchFamily="34" charset="0"/>
                <a:cs typeface="Open Sans" panose="020B0606030504020204" pitchFamily="34" charset="0"/>
              </a:rPr>
              <a:t>Up to 5,175 lumens</a:t>
            </a:r>
            <a:endPar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612E2DFF-60BD-09C1-142A-420E249F2451}"/>
              </a:ext>
            </a:extLst>
          </p:cNvPr>
          <p:cNvSpPr>
            <a:spLocks noGrp="1"/>
          </p:cNvSpPr>
          <p:nvPr>
            <p:ph type="body" idx="10"/>
          </p:nvPr>
        </p:nvSpPr>
        <p:spPr>
          <a:xfrm>
            <a:off x="2247266"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LLW</a:t>
            </a:r>
          </a:p>
        </p:txBody>
      </p:sp>
      <p:sp>
        <p:nvSpPr>
          <p:cNvPr id="6" name="Text Placeholder 5">
            <a:extLst>
              <a:ext uri="{FF2B5EF4-FFF2-40B4-BE49-F238E27FC236}">
                <a16:creationId xmlns:a16="http://schemas.microsoft.com/office/drawing/2014/main" id="{1EAB2762-C93A-27A4-A63B-FF9F21936191}"/>
              </a:ext>
            </a:extLst>
          </p:cNvPr>
          <p:cNvSpPr>
            <a:spLocks noGrp="1"/>
          </p:cNvSpPr>
          <p:nvPr>
            <p:ph type="body" sz="quarter" idx="3"/>
          </p:nvPr>
        </p:nvSpPr>
        <p:spPr>
          <a:xfrm>
            <a:off x="6213166"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LW</a:t>
            </a:r>
          </a:p>
        </p:txBody>
      </p:sp>
      <p:sp>
        <p:nvSpPr>
          <p:cNvPr id="12" name="Rectangle: Rounded Corners 11">
            <a:extLst>
              <a:ext uri="{FF2B5EF4-FFF2-40B4-BE49-F238E27FC236}">
                <a16:creationId xmlns:a16="http://schemas.microsoft.com/office/drawing/2014/main" id="{156C5893-00F0-38EA-6B02-6A1DA0C35AF7}"/>
              </a:ext>
            </a:extLst>
          </p:cNvPr>
          <p:cNvSpPr/>
          <p:nvPr/>
        </p:nvSpPr>
        <p:spPr>
          <a:xfrm>
            <a:off x="2292986" y="5620158"/>
            <a:ext cx="3566160" cy="1079495"/>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Modern Look,  Diffused Lens, Decorative End Caps,  Internal Back-up Battery Field Installed</a:t>
            </a:r>
          </a:p>
        </p:txBody>
      </p:sp>
      <p:sp>
        <p:nvSpPr>
          <p:cNvPr id="13" name="Rectangle: Rounded Corners 12">
            <a:extLst>
              <a:ext uri="{FF2B5EF4-FFF2-40B4-BE49-F238E27FC236}">
                <a16:creationId xmlns:a16="http://schemas.microsoft.com/office/drawing/2014/main" id="{7F143239-6080-4CC4-52EA-BF729518E1C9}"/>
              </a:ext>
            </a:extLst>
          </p:cNvPr>
          <p:cNvSpPr/>
          <p:nvPr/>
        </p:nvSpPr>
        <p:spPr>
          <a:xfrm>
            <a:off x="6258885" y="5670782"/>
            <a:ext cx="356616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Center Basket</a:t>
            </a:r>
          </a:p>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12V DC Auxiliary output included as standard, ½ KOs on either end instead of linking connectors, EM Battery Field Installed (PowerSet/FieldCCeT version) </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D9CC18A4-E3A2-9929-5A1B-E9A8DE52DA28}"/>
              </a:ext>
            </a:extLst>
          </p:cNvPr>
          <p:cNvPicPr>
            <a:picLocks noChangeAspect="1"/>
          </p:cNvPicPr>
          <p:nvPr/>
        </p:nvPicPr>
        <p:blipFill>
          <a:blip r:embed="rId2"/>
          <a:stretch>
            <a:fillRect/>
          </a:stretch>
        </p:blipFill>
        <p:spPr>
          <a:xfrm>
            <a:off x="2940025" y="4591287"/>
            <a:ext cx="1818241" cy="1079495"/>
          </a:xfrm>
          <a:prstGeom prst="rect">
            <a:avLst/>
          </a:prstGeom>
        </p:spPr>
      </p:pic>
      <p:pic>
        <p:nvPicPr>
          <p:cNvPr id="16" name="Picture 15">
            <a:extLst>
              <a:ext uri="{FF2B5EF4-FFF2-40B4-BE49-F238E27FC236}">
                <a16:creationId xmlns:a16="http://schemas.microsoft.com/office/drawing/2014/main" id="{5FB8E6B2-2D91-EEF1-2BA6-EFE126CA0B8E}"/>
              </a:ext>
            </a:extLst>
          </p:cNvPr>
          <p:cNvPicPr>
            <a:picLocks noChangeAspect="1"/>
          </p:cNvPicPr>
          <p:nvPr/>
        </p:nvPicPr>
        <p:blipFill>
          <a:blip r:embed="rId3"/>
          <a:stretch>
            <a:fillRect/>
          </a:stretch>
        </p:blipFill>
        <p:spPr>
          <a:xfrm>
            <a:off x="6815787" y="4463426"/>
            <a:ext cx="2532910" cy="1028872"/>
          </a:xfrm>
          <a:prstGeom prst="rect">
            <a:avLst/>
          </a:prstGeom>
        </p:spPr>
      </p:pic>
      <p:pic>
        <p:nvPicPr>
          <p:cNvPr id="17" name="Picture 16">
            <a:extLst>
              <a:ext uri="{FF2B5EF4-FFF2-40B4-BE49-F238E27FC236}">
                <a16:creationId xmlns:a16="http://schemas.microsoft.com/office/drawing/2014/main" id="{2E9A0868-F05B-4B8F-D35F-2FF11FE7624C}"/>
              </a:ext>
            </a:extLst>
          </p:cNvPr>
          <p:cNvPicPr>
            <a:picLocks noChangeAspect="1"/>
          </p:cNvPicPr>
          <p:nvPr/>
        </p:nvPicPr>
        <p:blipFill>
          <a:blip r:embed="rId4"/>
          <a:stretch>
            <a:fillRect/>
          </a:stretch>
        </p:blipFill>
        <p:spPr>
          <a:xfrm>
            <a:off x="4892341" y="4990120"/>
            <a:ext cx="389190" cy="428547"/>
          </a:xfrm>
          <a:prstGeom prst="rect">
            <a:avLst/>
          </a:prstGeom>
        </p:spPr>
      </p:pic>
      <p:pic>
        <p:nvPicPr>
          <p:cNvPr id="18" name="Picture 17">
            <a:extLst>
              <a:ext uri="{FF2B5EF4-FFF2-40B4-BE49-F238E27FC236}">
                <a16:creationId xmlns:a16="http://schemas.microsoft.com/office/drawing/2014/main" id="{9EA6F267-5674-9DDC-5BA3-184A3831D0C5}"/>
              </a:ext>
            </a:extLst>
          </p:cNvPr>
          <p:cNvPicPr>
            <a:picLocks noChangeAspect="1"/>
          </p:cNvPicPr>
          <p:nvPr/>
        </p:nvPicPr>
        <p:blipFill>
          <a:blip r:embed="rId4"/>
          <a:stretch>
            <a:fillRect/>
          </a:stretch>
        </p:blipFill>
        <p:spPr>
          <a:xfrm>
            <a:off x="9347500" y="4990120"/>
            <a:ext cx="389190" cy="428547"/>
          </a:xfrm>
          <a:prstGeom prst="rect">
            <a:avLst/>
          </a:prstGeom>
        </p:spPr>
      </p:pic>
    </p:spTree>
    <p:extLst>
      <p:ext uri="{BB962C8B-B14F-4D97-AF65-F5344CB8AC3E}">
        <p14:creationId xmlns:p14="http://schemas.microsoft.com/office/powerpoint/2010/main" val="408204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34FEFE7-590E-5D8A-A413-9F93F29B92B2}"/>
              </a:ext>
            </a:extLst>
          </p:cNvPr>
          <p:cNvSpPr>
            <a:spLocks noGrp="1"/>
          </p:cNvSpPr>
          <p:nvPr>
            <p:ph sz="half" idx="15"/>
          </p:nvPr>
        </p:nvSpPr>
        <p:spPr>
          <a:xfrm>
            <a:off x="1315000" y="1409031"/>
            <a:ext cx="4560514" cy="5321808"/>
          </a:xfrm>
        </p:spPr>
        <p:txBody>
          <a:bodyPr vert="horz" lIns="91440" tIns="45720" rIns="91440" bIns="45720" rtlCol="0" anchor="t">
            <a:normAutofit/>
          </a:bodyPr>
          <a:lstStyle/>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 4’, 8’</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0-10V Dimming, Dim-to-off</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130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 or 120-347V</a:t>
            </a:r>
          </a:p>
          <a:p>
            <a:pPr>
              <a:defRPr/>
            </a:pPr>
            <a:r>
              <a:rPr kumimoji="0" lang="en-US" sz="1000" b="1" i="0" u="none" strike="noStrike" kern="1200" cap="none" spc="0" normalizeH="0" baseline="0" noProof="0" dirty="0">
                <a:ln>
                  <a:noFill/>
                </a:ln>
                <a:effectLst/>
                <a:uLnTx/>
                <a:uFillTx/>
                <a:latin typeface="Open Sans"/>
                <a:ea typeface="Open Sans"/>
                <a:cs typeface="Open Sans"/>
              </a:rPr>
              <a:t>PowerSet: 2’: </a:t>
            </a:r>
            <a:r>
              <a:rPr kumimoji="0" lang="pl-PL" sz="1000" i="0" u="none" strike="noStrike" kern="1200" cap="none" spc="0" normalizeH="0" baseline="0" noProof="0" dirty="0">
                <a:ln>
                  <a:noFill/>
                </a:ln>
                <a:effectLst/>
                <a:uLnTx/>
                <a:uFillTx/>
                <a:latin typeface="Open Sans"/>
                <a:ea typeface="Open Sans"/>
                <a:cs typeface="Open Sans"/>
              </a:rPr>
              <a:t>25/20/15W</a:t>
            </a:r>
            <a:r>
              <a:rPr kumimoji="0" lang="en-US" sz="1000" i="0" u="none" strike="noStrike" kern="1200" cap="none" spc="0" normalizeH="0" baseline="0" noProof="0" dirty="0">
                <a:ln>
                  <a:noFill/>
                </a:ln>
                <a:effectLst/>
                <a:uLnTx/>
                <a:uFillTx/>
                <a:latin typeface="Open Sans"/>
                <a:ea typeface="Open Sans"/>
                <a:cs typeface="Open Sans"/>
              </a:rPr>
              <a:t>;</a:t>
            </a:r>
            <a:r>
              <a:rPr lang="en-US" sz="1000" dirty="0">
                <a:latin typeface="Open Sans"/>
                <a:ea typeface="Open Sans"/>
                <a:cs typeface="Open Sans"/>
              </a:rPr>
              <a:t> </a:t>
            </a:r>
            <a:r>
              <a:rPr kumimoji="0" lang="en-US" sz="1000" i="0" u="none" strike="noStrike" kern="1200" cap="none" spc="0" normalizeH="0" baseline="0" noProof="0" dirty="0">
                <a:ln>
                  <a:noFill/>
                </a:ln>
                <a:effectLst/>
                <a:uLnTx/>
                <a:uFillTx/>
                <a:latin typeface="Open Sans"/>
                <a:ea typeface="Open Sans"/>
                <a:cs typeface="Open Sans"/>
              </a:rPr>
              <a:t> </a:t>
            </a:r>
            <a:r>
              <a:rPr kumimoji="0" lang="en-US" sz="1000" b="1" i="0" u="none" strike="noStrike" kern="1200" cap="none" spc="0" normalizeH="0" baseline="0" noProof="0" dirty="0">
                <a:ln>
                  <a:noFill/>
                </a:ln>
                <a:effectLst/>
                <a:uLnTx/>
                <a:uFillTx/>
                <a:latin typeface="Open Sans"/>
                <a:ea typeface="Open Sans"/>
                <a:cs typeface="Open Sans"/>
              </a:rPr>
              <a:t>4’: </a:t>
            </a:r>
            <a:r>
              <a:rPr kumimoji="0" lang="pl-PL" sz="1000" i="0" u="none" strike="noStrike" kern="1200" cap="none" spc="0" normalizeH="0" baseline="0" noProof="0" dirty="0">
                <a:ln>
                  <a:noFill/>
                </a:ln>
                <a:effectLst/>
                <a:uLnTx/>
                <a:uFillTx/>
                <a:latin typeface="Open Sans"/>
                <a:ea typeface="Open Sans"/>
                <a:cs typeface="Open Sans"/>
              </a:rPr>
              <a:t>45/35/26W</a:t>
            </a:r>
            <a:r>
              <a:rPr kumimoji="0" lang="en-US" sz="1000" i="0" u="none" strike="noStrike" kern="1200" cap="none" spc="0" normalizeH="0" baseline="0" noProof="0" dirty="0">
                <a:ln>
                  <a:noFill/>
                </a:ln>
                <a:effectLst/>
                <a:uLnTx/>
                <a:uFillTx/>
                <a:latin typeface="Open Sans"/>
                <a:ea typeface="Open Sans"/>
                <a:cs typeface="Open Sans"/>
              </a:rPr>
              <a:t>; </a:t>
            </a:r>
            <a:r>
              <a:rPr kumimoji="0" lang="pl-PL" sz="1000" i="0" u="none" strike="noStrike" kern="1200" cap="none" spc="0" normalizeH="0" baseline="0" noProof="0" dirty="0">
                <a:ln>
                  <a:noFill/>
                </a:ln>
                <a:effectLst/>
                <a:uLnTx/>
                <a:uFillTx/>
                <a:latin typeface="Open Sans"/>
                <a:ea typeface="Open Sans"/>
                <a:cs typeface="Open Sans"/>
              </a:rPr>
              <a:t>65/60/55W</a:t>
            </a:r>
            <a:r>
              <a:rPr kumimoji="0" lang="en-US" sz="1000" i="0" u="none" strike="noStrike" kern="1200" cap="none" spc="0" normalizeH="0" baseline="0" noProof="0" dirty="0">
                <a:ln>
                  <a:noFill/>
                </a:ln>
                <a:effectLst/>
                <a:uLnTx/>
                <a:uFillTx/>
                <a:latin typeface="Open Sans"/>
                <a:ea typeface="Open Sans"/>
                <a:cs typeface="Open Sans"/>
              </a:rPr>
              <a:t>;</a:t>
            </a:r>
            <a:r>
              <a:rPr kumimoji="0" lang="pl-PL" sz="1000" i="0" u="none" strike="noStrike" kern="1200" cap="none" spc="0" normalizeH="0" baseline="0" noProof="0" dirty="0">
                <a:ln>
                  <a:noFill/>
                </a:ln>
                <a:effectLst/>
                <a:uLnTx/>
                <a:uFillTx/>
                <a:latin typeface="Open Sans"/>
                <a:ea typeface="Open Sans"/>
                <a:cs typeface="Open Sans"/>
              </a:rPr>
              <a:t> </a:t>
            </a:r>
            <a:r>
              <a:rPr kumimoji="0" lang="en-US" sz="1000" b="1" i="0" u="none" strike="noStrike" kern="1200" cap="none" spc="0" normalizeH="0" baseline="0" noProof="0" dirty="0">
                <a:ln>
                  <a:noFill/>
                </a:ln>
                <a:effectLst/>
                <a:uLnTx/>
                <a:uFillTx/>
                <a:latin typeface="Open Sans"/>
                <a:ea typeface="Open Sans"/>
                <a:cs typeface="Open Sans"/>
              </a:rPr>
              <a:t>8”:</a:t>
            </a:r>
            <a:r>
              <a:rPr lang="en-US" sz="1000" b="1" dirty="0">
                <a:latin typeface="Open Sans"/>
                <a:ea typeface="Open Sans"/>
                <a:cs typeface="Open Sans"/>
              </a:rPr>
              <a:t> </a:t>
            </a:r>
            <a:r>
              <a:rPr lang="en-US" sz="1000" dirty="0">
                <a:latin typeface="Open Sans"/>
                <a:ea typeface="Open Sans"/>
                <a:cs typeface="Open Sans"/>
              </a:rPr>
              <a:t>90/75/65W</a:t>
            </a:r>
            <a:r>
              <a:rPr lang="en-US" sz="1000" b="1" dirty="0">
                <a:latin typeface="Open Sans"/>
                <a:ea typeface="Open Sans"/>
                <a:cs typeface="Open Sans"/>
              </a:rPr>
              <a:t> FieldCCeT: 4’ &amp;</a:t>
            </a:r>
            <a:r>
              <a:rPr lang="en-US" sz="1000" dirty="0">
                <a:latin typeface="Open Sans"/>
                <a:ea typeface="Open Sans"/>
                <a:cs typeface="Open Sans"/>
              </a:rPr>
              <a:t> </a:t>
            </a:r>
            <a:r>
              <a:rPr lang="en-US" sz="1000" b="1" dirty="0">
                <a:latin typeface="Open Sans"/>
                <a:ea typeface="Open Sans"/>
                <a:cs typeface="Open Sans"/>
              </a:rPr>
              <a:t>8’: </a:t>
            </a:r>
            <a:r>
              <a:rPr lang="en-US" sz="1000" dirty="0">
                <a:latin typeface="Open Sans"/>
                <a:ea typeface="Open Sans"/>
                <a:cs typeface="Open Sans"/>
              </a:rPr>
              <a:t>4000K, 5000K    </a:t>
            </a:r>
            <a:endParaRPr lang="en-US" sz="10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a:defRPr/>
            </a:pPr>
            <a:r>
              <a:rPr kumimoji="0" lang="en-US" sz="1000" b="1" i="0" u="none" strike="noStrike" kern="1200" cap="none" spc="0" normalizeH="0" baseline="0" noProof="0" dirty="0">
                <a:ln>
                  <a:noFill/>
                </a:ln>
                <a:effectLst/>
                <a:uLnTx/>
                <a:uFillTx/>
                <a:latin typeface="Open Sans"/>
                <a:ea typeface="Open Sans"/>
                <a:cs typeface="Open Sans"/>
              </a:rPr>
              <a:t>PowerSet: 4’: </a:t>
            </a:r>
            <a:r>
              <a:rPr kumimoji="0" lang="pl-PL" sz="1000" i="0" u="none" strike="noStrike" kern="1200" cap="none" spc="0" normalizeH="0" baseline="0" noProof="0" dirty="0">
                <a:ln>
                  <a:noFill/>
                </a:ln>
                <a:effectLst/>
                <a:uLnTx/>
                <a:uFillTx/>
                <a:latin typeface="Open Sans"/>
                <a:ea typeface="Open Sans"/>
                <a:cs typeface="Open Sans"/>
              </a:rPr>
              <a:t>45/35/26W</a:t>
            </a:r>
            <a:r>
              <a:rPr kumimoji="0" lang="en-US" sz="1000" i="0" u="none" strike="noStrike" kern="1200" cap="none" spc="0" normalizeH="0" baseline="0" noProof="0" dirty="0">
                <a:ln>
                  <a:noFill/>
                </a:ln>
                <a:effectLst/>
                <a:uLnTx/>
                <a:uFillTx/>
                <a:latin typeface="Open Sans"/>
                <a:ea typeface="Open Sans"/>
                <a:cs typeface="Open Sans"/>
              </a:rPr>
              <a:t>; </a:t>
            </a:r>
            <a:r>
              <a:rPr kumimoji="0" lang="pl-PL" sz="1000" i="0" u="none" strike="noStrike" kern="1200" cap="none" spc="0" normalizeH="0" baseline="0" noProof="0" dirty="0">
                <a:ln>
                  <a:noFill/>
                </a:ln>
                <a:effectLst/>
                <a:uLnTx/>
                <a:uFillTx/>
                <a:latin typeface="Open Sans"/>
                <a:ea typeface="Open Sans"/>
                <a:cs typeface="Open Sans"/>
              </a:rPr>
              <a:t>65/60/55W</a:t>
            </a:r>
            <a:r>
              <a:rPr kumimoji="0" lang="en-US" sz="1000" i="0" u="none" strike="noStrike" kern="1200" cap="none" spc="0" normalizeH="0" baseline="0" noProof="0" dirty="0">
                <a:ln>
                  <a:noFill/>
                </a:ln>
                <a:effectLst/>
                <a:uLnTx/>
                <a:uFillTx/>
                <a:latin typeface="Open Sans"/>
                <a:ea typeface="Open Sans"/>
                <a:cs typeface="Open Sans"/>
              </a:rPr>
              <a:t>;</a:t>
            </a:r>
            <a:r>
              <a:rPr kumimoji="0" lang="pl-PL" sz="1000" i="0" u="none" strike="noStrike" kern="1200" cap="none" spc="0" normalizeH="0" baseline="0" noProof="0" dirty="0">
                <a:ln>
                  <a:noFill/>
                </a:ln>
                <a:effectLst/>
                <a:uLnTx/>
                <a:uFillTx/>
                <a:latin typeface="Open Sans"/>
                <a:ea typeface="Open Sans"/>
                <a:cs typeface="Open Sans"/>
              </a:rPr>
              <a:t> </a:t>
            </a:r>
            <a:r>
              <a:rPr kumimoji="0" lang="en-US" sz="1000" b="1" i="0" u="none" strike="noStrike" kern="1200" cap="none" spc="0" normalizeH="0" baseline="0" noProof="0" dirty="0">
                <a:ln>
                  <a:noFill/>
                </a:ln>
                <a:effectLst/>
                <a:uLnTx/>
                <a:uFillTx/>
                <a:latin typeface="Open Sans"/>
                <a:ea typeface="Open Sans"/>
                <a:cs typeface="Open Sans"/>
              </a:rPr>
              <a:t>8”: </a:t>
            </a:r>
            <a:r>
              <a:rPr kumimoji="0" lang="en-US" sz="1000" i="0" u="none" strike="noStrike" kern="1200" cap="none" spc="0" normalizeH="0" baseline="0" noProof="0" dirty="0">
                <a:ln>
                  <a:noFill/>
                </a:ln>
                <a:effectLst/>
                <a:uLnTx/>
                <a:uFillTx/>
                <a:latin typeface="Open Sans"/>
                <a:ea typeface="Open Sans"/>
                <a:cs typeface="Open Sans"/>
              </a:rPr>
              <a:t>90/75/65W</a:t>
            </a:r>
            <a:r>
              <a:rPr lang="en-US" sz="1000" dirty="0">
                <a:latin typeface="Open Sans"/>
                <a:ea typeface="Open Sans"/>
                <a:cs typeface="Open Sans"/>
              </a:rPr>
              <a:t>                    </a:t>
            </a:r>
            <a:r>
              <a:rPr lang="en-US" sz="1000" b="1" dirty="0">
                <a:latin typeface="Open Sans"/>
                <a:ea typeface="Open Sans"/>
                <a:cs typeface="Open Sans"/>
              </a:rPr>
              <a:t>FieldCCeT: </a:t>
            </a:r>
            <a:r>
              <a:rPr lang="en-US" sz="1000" dirty="0">
                <a:latin typeface="Open Sans"/>
                <a:ea typeface="Open Sans"/>
                <a:cs typeface="Open Sans"/>
              </a:rPr>
              <a:t>35/40/5000K</a:t>
            </a:r>
            <a:endParaRPr lang="en-US" sz="1000" i="0" u="none" strike="noStrike" kern="1200" cap="none" spc="0" normalizeH="0" baseline="0" noProof="0" dirty="0">
              <a:ln>
                <a:noFill/>
              </a:ln>
              <a:effectLst/>
              <a:uLnTx/>
              <a:uFillTx/>
              <a:latin typeface="Open Sans"/>
              <a:ea typeface="Open Sans"/>
              <a:cs typeface="Open Sans"/>
            </a:endParaRPr>
          </a:p>
          <a:p>
            <a:pPr lvl="1">
              <a:defRPr/>
            </a:pPr>
            <a:r>
              <a:rPr lang="en-US" sz="1000" dirty="0">
                <a:latin typeface="Open Sans" panose="020B0606030504020204" pitchFamily="34" charset="0"/>
                <a:ea typeface="Open Sans" panose="020B0606030504020204" pitchFamily="34" charset="0"/>
                <a:cs typeface="Open Sans" panose="020B0606030504020204" pitchFamily="34" charset="0"/>
              </a:rPr>
              <a:t>Up to 11,700 lumens</a:t>
            </a:r>
          </a:p>
          <a:p>
            <a:pPr lvl="1">
              <a:defRPr/>
            </a:pPr>
            <a:r>
              <a:rPr lang="en-US" sz="1000" dirty="0">
                <a:latin typeface="Open Sans" panose="020B0606030504020204" pitchFamily="34" charset="0"/>
                <a:ea typeface="Open Sans" panose="020B0606030504020204" pitchFamily="34" charset="0"/>
                <a:cs typeface="Open Sans" panose="020B0606030504020204" pitchFamily="34" charset="0"/>
              </a:rPr>
              <a:t>8, 15 &amp; 20W EM field or factory installed</a:t>
            </a:r>
          </a:p>
        </p:txBody>
      </p:sp>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STRIPS</a:t>
            </a:r>
          </a:p>
        </p:txBody>
      </p:sp>
      <p:sp>
        <p:nvSpPr>
          <p:cNvPr id="11" name="Text Placeholder 10">
            <a:extLst>
              <a:ext uri="{FF2B5EF4-FFF2-40B4-BE49-F238E27FC236}">
                <a16:creationId xmlns:a16="http://schemas.microsoft.com/office/drawing/2014/main" id="{B0871676-C12B-B212-DF38-4E5AF08B664B}"/>
              </a:ext>
            </a:extLst>
          </p:cNvPr>
          <p:cNvSpPr>
            <a:spLocks noGrp="1"/>
          </p:cNvSpPr>
          <p:nvPr>
            <p:ph type="body" sz="quarter" idx="14"/>
          </p:nvPr>
        </p:nvSpPr>
        <p:spPr>
          <a:xfrm>
            <a:off x="6012723" y="1015859"/>
            <a:ext cx="4562856"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CST1</a:t>
            </a:r>
          </a:p>
        </p:txBody>
      </p:sp>
      <p:sp>
        <p:nvSpPr>
          <p:cNvPr id="17" name="Text Placeholder 16">
            <a:extLst>
              <a:ext uri="{FF2B5EF4-FFF2-40B4-BE49-F238E27FC236}">
                <a16:creationId xmlns:a16="http://schemas.microsoft.com/office/drawing/2014/main" id="{50C58AB5-A22C-BEA1-3C0F-308AA210E85F}"/>
              </a:ext>
            </a:extLst>
          </p:cNvPr>
          <p:cNvSpPr>
            <a:spLocks noGrp="1"/>
          </p:cNvSpPr>
          <p:nvPr>
            <p:ph type="body" sz="quarter" idx="16"/>
          </p:nvPr>
        </p:nvSpPr>
        <p:spPr>
          <a:xfrm>
            <a:off x="1321188" y="1015859"/>
            <a:ext cx="4553064"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CSX1</a:t>
            </a:r>
          </a:p>
        </p:txBody>
      </p:sp>
      <p:pic>
        <p:nvPicPr>
          <p:cNvPr id="5" name="91a2b00c66d77609c86d82e08df20f7c">
            <a:hlinkClick r:id="" action="ppaction://media"/>
            <a:extLst>
              <a:ext uri="{FF2B5EF4-FFF2-40B4-BE49-F238E27FC236}">
                <a16:creationId xmlns:a16="http://schemas.microsoft.com/office/drawing/2014/main" id="{29F024AE-1790-8BE3-44FB-6C22F39F0B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8909" y="1585103"/>
            <a:ext cx="1251479" cy="2225354"/>
          </a:xfrm>
          <a:prstGeom prst="rect">
            <a:avLst/>
          </a:prstGeom>
          <a:ln w="28575">
            <a:noFill/>
          </a:ln>
        </p:spPr>
      </p:pic>
      <p:pic>
        <p:nvPicPr>
          <p:cNvPr id="8" name="Picture 7" descr="A light strip with instructions&#10;&#10;Description automatically generated with medium confidence">
            <a:extLst>
              <a:ext uri="{FF2B5EF4-FFF2-40B4-BE49-F238E27FC236}">
                <a16:creationId xmlns:a16="http://schemas.microsoft.com/office/drawing/2014/main" id="{ECE06B34-504C-9A41-BDAE-1EF6915437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018" y="4039360"/>
            <a:ext cx="3771360" cy="2405516"/>
          </a:xfrm>
          <a:prstGeom prst="rect">
            <a:avLst/>
          </a:prstGeom>
        </p:spPr>
      </p:pic>
      <p:pic>
        <p:nvPicPr>
          <p:cNvPr id="14" name="Picture 13" descr="A close-up of a light strip&#10;&#10;Description automatically generated">
            <a:extLst>
              <a:ext uri="{FF2B5EF4-FFF2-40B4-BE49-F238E27FC236}">
                <a16:creationId xmlns:a16="http://schemas.microsoft.com/office/drawing/2014/main" id="{1A94F1F6-70D0-7129-244D-BE11C3942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1976" y="4082975"/>
            <a:ext cx="3626135" cy="2312886"/>
          </a:xfrm>
          <a:prstGeom prst="rect">
            <a:avLst/>
          </a:prstGeom>
        </p:spPr>
      </p:pic>
      <p:sp>
        <p:nvSpPr>
          <p:cNvPr id="34" name="Rectangle 33">
            <a:extLst>
              <a:ext uri="{FF2B5EF4-FFF2-40B4-BE49-F238E27FC236}">
                <a16:creationId xmlns:a16="http://schemas.microsoft.com/office/drawing/2014/main" id="{DC633F8E-5F99-34B8-C2D6-A493F78B26D4}"/>
              </a:ext>
            </a:extLst>
          </p:cNvPr>
          <p:cNvSpPr/>
          <p:nvPr/>
        </p:nvSpPr>
        <p:spPr>
          <a:xfrm>
            <a:off x="6306711" y="6041761"/>
            <a:ext cx="3882667"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black circle with white text&#10;&#10;Description automatically generated">
            <a:extLst>
              <a:ext uri="{FF2B5EF4-FFF2-40B4-BE49-F238E27FC236}">
                <a16:creationId xmlns:a16="http://schemas.microsoft.com/office/drawing/2014/main" id="{82ECC214-E9CF-5C74-FB3A-C3F9897E73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103" y="6042872"/>
            <a:ext cx="636193" cy="474077"/>
          </a:xfrm>
          <a:prstGeom prst="rect">
            <a:avLst/>
          </a:prstGeom>
        </p:spPr>
      </p:pic>
      <p:pic>
        <p:nvPicPr>
          <p:cNvPr id="30" name="Picture 29">
            <a:extLst>
              <a:ext uri="{FF2B5EF4-FFF2-40B4-BE49-F238E27FC236}">
                <a16:creationId xmlns:a16="http://schemas.microsoft.com/office/drawing/2014/main" id="{C3069567-5ABF-6B03-516E-0B0B503EA0DD}"/>
              </a:ext>
            </a:extLst>
          </p:cNvPr>
          <p:cNvPicPr>
            <a:picLocks noChangeAspect="1"/>
          </p:cNvPicPr>
          <p:nvPr/>
        </p:nvPicPr>
        <p:blipFill>
          <a:blip r:embed="rId9"/>
          <a:stretch>
            <a:fillRect/>
          </a:stretch>
        </p:blipFill>
        <p:spPr>
          <a:xfrm>
            <a:off x="7822646" y="5959240"/>
            <a:ext cx="542175" cy="595979"/>
          </a:xfrm>
          <a:prstGeom prst="rect">
            <a:avLst/>
          </a:prstGeom>
        </p:spPr>
      </p:pic>
      <p:pic>
        <p:nvPicPr>
          <p:cNvPr id="32" name="Picture 31">
            <a:extLst>
              <a:ext uri="{FF2B5EF4-FFF2-40B4-BE49-F238E27FC236}">
                <a16:creationId xmlns:a16="http://schemas.microsoft.com/office/drawing/2014/main" id="{42D75891-71E0-229E-8E82-7904C0D459D7}"/>
              </a:ext>
            </a:extLst>
          </p:cNvPr>
          <p:cNvPicPr>
            <a:picLocks noChangeAspect="1"/>
          </p:cNvPicPr>
          <p:nvPr/>
        </p:nvPicPr>
        <p:blipFill>
          <a:blip r:embed="rId10"/>
          <a:stretch>
            <a:fillRect/>
          </a:stretch>
        </p:blipFill>
        <p:spPr>
          <a:xfrm>
            <a:off x="9047689" y="6046066"/>
            <a:ext cx="435206" cy="457241"/>
          </a:xfrm>
          <a:prstGeom prst="rect">
            <a:avLst/>
          </a:prstGeom>
        </p:spPr>
      </p:pic>
      <p:pic>
        <p:nvPicPr>
          <p:cNvPr id="33" name="Picture 32" descr="A logo for a company&#10;&#10;Description automatically generated">
            <a:extLst>
              <a:ext uri="{FF2B5EF4-FFF2-40B4-BE49-F238E27FC236}">
                <a16:creationId xmlns:a16="http://schemas.microsoft.com/office/drawing/2014/main" id="{DDC64183-58A9-74D0-D2D1-2750A40600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2801" y="5987997"/>
            <a:ext cx="587713" cy="587713"/>
          </a:xfrm>
          <a:prstGeom prst="rect">
            <a:avLst/>
          </a:prstGeom>
        </p:spPr>
      </p:pic>
      <p:sp>
        <p:nvSpPr>
          <p:cNvPr id="35" name="Rectangle 34">
            <a:extLst>
              <a:ext uri="{FF2B5EF4-FFF2-40B4-BE49-F238E27FC236}">
                <a16:creationId xmlns:a16="http://schemas.microsoft.com/office/drawing/2014/main" id="{0C94AD46-C344-E601-FFB8-1FECA9D458A4}"/>
              </a:ext>
            </a:extLst>
          </p:cNvPr>
          <p:cNvSpPr/>
          <p:nvPr/>
        </p:nvSpPr>
        <p:spPr>
          <a:xfrm>
            <a:off x="1751976" y="6072980"/>
            <a:ext cx="3882667" cy="509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AE5531B-23BA-E398-C8ED-DA93FF50AC89}"/>
              </a:ext>
            </a:extLst>
          </p:cNvPr>
          <p:cNvPicPr>
            <a:picLocks noChangeAspect="1"/>
          </p:cNvPicPr>
          <p:nvPr/>
        </p:nvPicPr>
        <p:blipFill>
          <a:blip r:embed="rId12"/>
          <a:stretch>
            <a:fillRect/>
          </a:stretch>
        </p:blipFill>
        <p:spPr>
          <a:xfrm>
            <a:off x="4119038" y="6053770"/>
            <a:ext cx="484416" cy="435361"/>
          </a:xfrm>
          <a:prstGeom prst="rect">
            <a:avLst/>
          </a:prstGeom>
        </p:spPr>
      </p:pic>
      <p:pic>
        <p:nvPicPr>
          <p:cNvPr id="18" name="Picture 17">
            <a:extLst>
              <a:ext uri="{FF2B5EF4-FFF2-40B4-BE49-F238E27FC236}">
                <a16:creationId xmlns:a16="http://schemas.microsoft.com/office/drawing/2014/main" id="{BE8A1094-32B1-3A1C-A37B-67070B00249F}"/>
              </a:ext>
            </a:extLst>
          </p:cNvPr>
          <p:cNvPicPr>
            <a:picLocks noChangeAspect="1"/>
          </p:cNvPicPr>
          <p:nvPr/>
        </p:nvPicPr>
        <p:blipFill>
          <a:blip r:embed="rId13"/>
          <a:stretch>
            <a:fillRect/>
          </a:stretch>
        </p:blipFill>
        <p:spPr>
          <a:xfrm>
            <a:off x="3643347" y="6054801"/>
            <a:ext cx="459889" cy="453757"/>
          </a:xfrm>
          <a:prstGeom prst="rect">
            <a:avLst/>
          </a:prstGeom>
        </p:spPr>
      </p:pic>
      <p:pic>
        <p:nvPicPr>
          <p:cNvPr id="19" name="Picture 18" descr="Logo&#10;&#10;Description automatically generated">
            <a:extLst>
              <a:ext uri="{FF2B5EF4-FFF2-40B4-BE49-F238E27FC236}">
                <a16:creationId xmlns:a16="http://schemas.microsoft.com/office/drawing/2014/main" id="{9B41E53D-5B1B-D5FF-0309-E82158F619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6560" y="6070945"/>
            <a:ext cx="330832" cy="428078"/>
          </a:xfrm>
          <a:prstGeom prst="rect">
            <a:avLst/>
          </a:prstGeom>
        </p:spPr>
      </p:pic>
      <p:pic>
        <p:nvPicPr>
          <p:cNvPr id="20" name="Picture 19" descr="Logo&#10;&#10;Description automatically generated">
            <a:extLst>
              <a:ext uri="{FF2B5EF4-FFF2-40B4-BE49-F238E27FC236}">
                <a16:creationId xmlns:a16="http://schemas.microsoft.com/office/drawing/2014/main" id="{1933E1F4-EC09-8669-57CC-F6957BE057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15730" y="6103241"/>
            <a:ext cx="415973" cy="389162"/>
          </a:xfrm>
          <a:prstGeom prst="rect">
            <a:avLst/>
          </a:prstGeom>
        </p:spPr>
      </p:pic>
      <p:pic>
        <p:nvPicPr>
          <p:cNvPr id="21" name="Picture 20" descr="Icon&#10;&#10;Description automatically generated">
            <a:extLst>
              <a:ext uri="{FF2B5EF4-FFF2-40B4-BE49-F238E27FC236}">
                <a16:creationId xmlns:a16="http://schemas.microsoft.com/office/drawing/2014/main" id="{6C79A76B-BD25-DA59-C01E-2517A2EE98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90283" y="6084898"/>
            <a:ext cx="389162" cy="389162"/>
          </a:xfrm>
          <a:prstGeom prst="rect">
            <a:avLst/>
          </a:prstGeom>
        </p:spPr>
      </p:pic>
      <p:pic>
        <p:nvPicPr>
          <p:cNvPr id="24" name="Picture 23">
            <a:extLst>
              <a:ext uri="{FF2B5EF4-FFF2-40B4-BE49-F238E27FC236}">
                <a16:creationId xmlns:a16="http://schemas.microsoft.com/office/drawing/2014/main" id="{4DDC1C01-4C38-89A4-231A-3FD5BF3ED7E6}"/>
              </a:ext>
            </a:extLst>
          </p:cNvPr>
          <p:cNvPicPr>
            <a:picLocks noChangeAspect="1"/>
          </p:cNvPicPr>
          <p:nvPr/>
        </p:nvPicPr>
        <p:blipFill>
          <a:blip r:embed="rId10"/>
          <a:stretch>
            <a:fillRect/>
          </a:stretch>
        </p:blipFill>
        <p:spPr>
          <a:xfrm>
            <a:off x="5176301" y="6054801"/>
            <a:ext cx="435206" cy="457241"/>
          </a:xfrm>
          <a:prstGeom prst="rect">
            <a:avLst/>
          </a:prstGeom>
        </p:spPr>
      </p:pic>
      <p:pic>
        <p:nvPicPr>
          <p:cNvPr id="27" name="Picture 26" descr="A white and green logo with a green leaf&#10;&#10;Description automatically generated">
            <a:extLst>
              <a:ext uri="{FF2B5EF4-FFF2-40B4-BE49-F238E27FC236}">
                <a16:creationId xmlns:a16="http://schemas.microsoft.com/office/drawing/2014/main" id="{01626681-60A5-4C0C-B3F8-557C1047F3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9456" y="5994864"/>
            <a:ext cx="587713" cy="587713"/>
          </a:xfrm>
          <a:prstGeom prst="rect">
            <a:avLst/>
          </a:prstGeom>
        </p:spPr>
      </p:pic>
      <p:pic>
        <p:nvPicPr>
          <p:cNvPr id="28" name="Picture 27" descr="A logo for a company&#10;&#10;Description automatically generated">
            <a:extLst>
              <a:ext uri="{FF2B5EF4-FFF2-40B4-BE49-F238E27FC236}">
                <a16:creationId xmlns:a16="http://schemas.microsoft.com/office/drawing/2014/main" id="{510B7E46-2806-6A93-25FC-7C602A4DE0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3451" y="6004345"/>
            <a:ext cx="587713" cy="587713"/>
          </a:xfrm>
          <a:prstGeom prst="rect">
            <a:avLst/>
          </a:prstGeom>
        </p:spPr>
      </p:pic>
      <p:sp>
        <p:nvSpPr>
          <p:cNvPr id="9" name="Content Placeholder 8">
            <a:extLst>
              <a:ext uri="{FF2B5EF4-FFF2-40B4-BE49-F238E27FC236}">
                <a16:creationId xmlns:a16="http://schemas.microsoft.com/office/drawing/2014/main" id="{8B3A787F-CED1-2DE5-8FE6-63EEB704562A}"/>
              </a:ext>
            </a:extLst>
          </p:cNvPr>
          <p:cNvSpPr>
            <a:spLocks noGrp="1"/>
          </p:cNvSpPr>
          <p:nvPr>
            <p:ph sz="half" idx="13"/>
          </p:nvPr>
        </p:nvSpPr>
        <p:spPr>
          <a:xfrm>
            <a:off x="6012723" y="1409031"/>
            <a:ext cx="4562856" cy="5321808"/>
          </a:xfrm>
        </p:spPr>
        <p:txBody>
          <a:bodyPr/>
          <a:lstStyle/>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 8’</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0-10V Dimming, Dim-to-off</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130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r>
              <a:rPr kumimoji="0" lang="en-US" sz="1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b="1"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pl-PL" sz="1000" b="1" dirty="0">
                <a:latin typeface="Open Sans" panose="020B0606030504020204" pitchFamily="34" charset="0"/>
                <a:ea typeface="Open Sans" panose="020B0606030504020204" pitchFamily="34" charset="0"/>
                <a:cs typeface="Open Sans" panose="020B0606030504020204" pitchFamily="34" charset="0"/>
              </a:rPr>
              <a:t>4’:</a:t>
            </a:r>
            <a:r>
              <a:rPr lang="en-US" sz="1000" dirty="0">
                <a:latin typeface="Open Sans" panose="020B0606030504020204" pitchFamily="34" charset="0"/>
                <a:ea typeface="Open Sans" panose="020B0606030504020204" pitchFamily="34" charset="0"/>
                <a:cs typeface="Open Sans" panose="020B0606030504020204" pitchFamily="34" charset="0"/>
              </a:rPr>
              <a:t>32W</a:t>
            </a:r>
            <a:r>
              <a:rPr lang="pl-PL" sz="1000" b="1" dirty="0">
                <a:latin typeface="Open Sans" panose="020B0606030504020204" pitchFamily="34" charset="0"/>
                <a:ea typeface="Open Sans" panose="020B0606030504020204" pitchFamily="34" charset="0"/>
                <a:cs typeface="Open Sans" panose="020B0606030504020204" pitchFamily="34" charset="0"/>
              </a:rPr>
              <a:t> 8’:</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64W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5000K </a:t>
            </a:r>
          </a:p>
          <a:p>
            <a:pPr lvl="1">
              <a:defRPr/>
            </a:pPr>
            <a:r>
              <a:rPr lang="en-US" sz="1000" dirty="0">
                <a:latin typeface="Open Sans" panose="020B0606030504020204" pitchFamily="34" charset="0"/>
                <a:ea typeface="Open Sans" panose="020B0606030504020204" pitchFamily="34" charset="0"/>
                <a:cs typeface="Open Sans" panose="020B0606030504020204" pitchFamily="34" charset="0"/>
              </a:rPr>
              <a:t>Up to 8,320 lumens</a:t>
            </a:r>
          </a:p>
          <a:p>
            <a:pPr lvl="1">
              <a:defRPr/>
            </a:pPr>
            <a:r>
              <a:rPr lang="en-US" sz="1000" dirty="0">
                <a:latin typeface="Open Sans" panose="020B0606030504020204" pitchFamily="34" charset="0"/>
                <a:ea typeface="Open Sans" panose="020B0606030504020204" pitchFamily="34" charset="0"/>
                <a:cs typeface="Open Sans" panose="020B0606030504020204" pitchFamily="34" charset="0"/>
              </a:rPr>
              <a:t>EM field installed</a:t>
            </a:r>
          </a:p>
          <a:p>
            <a:pPr lvl="1">
              <a:defRPr/>
            </a:pPr>
            <a:r>
              <a:rPr lang="en-US" sz="1000" dirty="0">
                <a:latin typeface="Open Sans" panose="020B0606030504020204" pitchFamily="34" charset="0"/>
                <a:ea typeface="Open Sans" panose="020B0606030504020204" pitchFamily="34" charset="0"/>
                <a:cs typeface="Open Sans" panose="020B0606030504020204" pitchFamily="34" charset="0"/>
              </a:rPr>
              <a:t>V-hooks &amp; j-box cover plate included</a:t>
            </a:r>
          </a:p>
          <a:p>
            <a:endParaRPr lang="en-US" dirty="0"/>
          </a:p>
        </p:txBody>
      </p:sp>
    </p:spTree>
    <p:extLst>
      <p:ext uri="{BB962C8B-B14F-4D97-AF65-F5344CB8AC3E}">
        <p14:creationId xmlns:p14="http://schemas.microsoft.com/office/powerpoint/2010/main" val="359859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STRIPS</a:t>
            </a:r>
          </a:p>
        </p:txBody>
      </p:sp>
      <p:sp>
        <p:nvSpPr>
          <p:cNvPr id="28" name="Content Placeholder 10">
            <a:extLst>
              <a:ext uri="{FF2B5EF4-FFF2-40B4-BE49-F238E27FC236}">
                <a16:creationId xmlns:a16="http://schemas.microsoft.com/office/drawing/2014/main" id="{DF5F59D3-E3D1-4FE7-87C8-44283C75DBA7}"/>
              </a:ext>
            </a:extLst>
          </p:cNvPr>
          <p:cNvSpPr>
            <a:spLocks noGrp="1"/>
          </p:cNvSpPr>
          <p:nvPr>
            <p:ph sz="half" idx="1"/>
          </p:nvPr>
        </p:nvSpPr>
        <p:spPr>
          <a:xfrm>
            <a:off x="367394" y="1439333"/>
            <a:ext cx="3159716" cy="5321808"/>
          </a:xfrm>
          <a:ln>
            <a:solidFill>
              <a:srgbClr val="72BF44"/>
            </a:solidFill>
          </a:ln>
        </p:spPr>
        <p:txBody>
          <a:bodyPr vert="horz" lIns="91440" tIns="45720" rIns="91440" bIns="45720" rtlCol="0" anchor="t">
            <a:normAutofit/>
          </a:bodyPr>
          <a:lstStyle/>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2’, 4’, 8’ </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131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100-277V</a:t>
            </a:r>
          </a:p>
          <a:p>
            <a:pPr marR="0" lvl="0" fontAlgn="auto">
              <a:spcAft>
                <a:spcPts val="0"/>
              </a:spcAft>
              <a:buClrTx/>
              <a:buSzTx/>
              <a:tabLst/>
              <a:defRPr/>
            </a:pPr>
            <a:r>
              <a:rPr lang="en-US" sz="1000" b="1" dirty="0">
                <a:latin typeface="Open Sans"/>
                <a:ea typeface="Open Sans"/>
                <a:cs typeface="Open Sans"/>
              </a:rPr>
              <a:t>PowerSet</a:t>
            </a:r>
            <a:r>
              <a:rPr lang="en-US" sz="1000" dirty="0">
                <a:latin typeface="Open Sans"/>
                <a:ea typeface="Open Sans"/>
                <a:cs typeface="Open Sans"/>
              </a:rPr>
              <a:t>: </a:t>
            </a:r>
            <a:r>
              <a:rPr lang="pl-PL" sz="1000" b="1" dirty="0">
                <a:latin typeface="Open Sans"/>
                <a:ea typeface="Open Sans"/>
                <a:cs typeface="Open Sans"/>
              </a:rPr>
              <a:t>2’: </a:t>
            </a:r>
            <a:r>
              <a:rPr lang="pl-PL" sz="1000" dirty="0">
                <a:latin typeface="Open Sans"/>
                <a:ea typeface="Open Sans"/>
                <a:cs typeface="Open Sans"/>
              </a:rPr>
              <a:t>24/20/16W</a:t>
            </a:r>
            <a:r>
              <a:rPr lang="en-US" sz="1000" b="1" dirty="0">
                <a:latin typeface="Open Sans"/>
                <a:ea typeface="Open Sans"/>
                <a:cs typeface="Open Sans"/>
              </a:rPr>
              <a:t> </a:t>
            </a:r>
            <a:r>
              <a:rPr lang="pl-PL" sz="1000" b="1" dirty="0">
                <a:latin typeface="Open Sans"/>
                <a:ea typeface="Open Sans"/>
                <a:cs typeface="Open Sans"/>
              </a:rPr>
              <a:t>4’</a:t>
            </a:r>
            <a:r>
              <a:rPr lang="en-US" sz="1000" b="1" dirty="0">
                <a:latin typeface="Open Sans"/>
                <a:ea typeface="Open Sans"/>
                <a:cs typeface="Open Sans"/>
              </a:rPr>
              <a:t>: </a:t>
            </a:r>
            <a:r>
              <a:rPr lang="pl-PL" sz="1000" dirty="0">
                <a:latin typeface="Open Sans"/>
                <a:ea typeface="Open Sans"/>
                <a:cs typeface="Open Sans"/>
              </a:rPr>
              <a:t>45/38/34W</a:t>
            </a:r>
            <a:r>
              <a:rPr lang="en-US" sz="1000" dirty="0">
                <a:latin typeface="Open Sans"/>
                <a:ea typeface="Open Sans"/>
                <a:cs typeface="Open Sans"/>
              </a:rPr>
              <a:t> </a:t>
            </a:r>
            <a:r>
              <a:rPr lang="pl-PL" sz="1000" b="1" dirty="0">
                <a:latin typeface="Open Sans"/>
                <a:ea typeface="Open Sans"/>
                <a:cs typeface="Open Sans"/>
              </a:rPr>
              <a:t>8’: </a:t>
            </a:r>
            <a:r>
              <a:rPr lang="pl-PL" sz="1000" dirty="0">
                <a:latin typeface="Open Sans"/>
                <a:ea typeface="Open Sans"/>
                <a:cs typeface="Open Sans"/>
              </a:rPr>
              <a:t>90/75/65W</a:t>
            </a:r>
            <a:r>
              <a:rPr lang="en-US" sz="1000" dirty="0">
                <a:latin typeface="Open Sans"/>
                <a:ea typeface="Open Sans"/>
                <a:cs typeface="Open Sans"/>
              </a:rPr>
              <a:t> Fixed CCT: 3500, 4000, 5000K</a:t>
            </a:r>
          </a:p>
          <a:p>
            <a:pPr>
              <a:defRPr/>
            </a:pPr>
            <a:r>
              <a:rPr lang="en-US" sz="1000" b="1" dirty="0">
                <a:latin typeface="Open Sans"/>
                <a:ea typeface="Open Sans"/>
                <a:cs typeface="Open Sans"/>
              </a:rPr>
              <a:t>PowerSet: </a:t>
            </a:r>
            <a:r>
              <a:rPr lang="pl-PL" sz="1000" b="1" dirty="0">
                <a:latin typeface="Open Sans"/>
                <a:ea typeface="Open Sans"/>
                <a:cs typeface="Open Sans"/>
              </a:rPr>
              <a:t>2’: </a:t>
            </a:r>
            <a:r>
              <a:rPr lang="pl-PL" sz="1000" dirty="0">
                <a:latin typeface="Open Sans"/>
                <a:ea typeface="Open Sans"/>
                <a:cs typeface="Open Sans"/>
              </a:rPr>
              <a:t>24/20/16W</a:t>
            </a:r>
            <a:r>
              <a:rPr lang="en-US" sz="1000" dirty="0">
                <a:latin typeface="Open Sans"/>
                <a:ea typeface="Open Sans"/>
                <a:cs typeface="Open Sans"/>
              </a:rPr>
              <a:t> </a:t>
            </a:r>
            <a:r>
              <a:rPr lang="pl-PL" sz="1000" b="1" dirty="0">
                <a:latin typeface="Open Sans"/>
                <a:ea typeface="Open Sans"/>
                <a:cs typeface="Open Sans"/>
              </a:rPr>
              <a:t>4’</a:t>
            </a:r>
            <a:r>
              <a:rPr lang="en-US" sz="1000" b="1" dirty="0">
                <a:latin typeface="Open Sans"/>
                <a:ea typeface="Open Sans"/>
                <a:cs typeface="Open Sans"/>
              </a:rPr>
              <a:t>: </a:t>
            </a:r>
            <a:r>
              <a:rPr lang="pl-PL" sz="1000" dirty="0">
                <a:latin typeface="Open Sans"/>
                <a:ea typeface="Open Sans"/>
                <a:cs typeface="Open Sans"/>
              </a:rPr>
              <a:t>45/38/34W</a:t>
            </a:r>
            <a:r>
              <a:rPr lang="en-US" sz="1000" dirty="0">
                <a:latin typeface="Open Sans"/>
                <a:ea typeface="Open Sans"/>
                <a:cs typeface="Open Sans"/>
              </a:rPr>
              <a:t> </a:t>
            </a:r>
            <a:r>
              <a:rPr lang="pl-PL" sz="1000" b="1" dirty="0">
                <a:latin typeface="Open Sans"/>
                <a:ea typeface="Open Sans"/>
                <a:cs typeface="Open Sans"/>
              </a:rPr>
              <a:t>8’: </a:t>
            </a:r>
            <a:r>
              <a:rPr lang="pl-PL" sz="1000" dirty="0">
                <a:latin typeface="Open Sans"/>
                <a:ea typeface="Open Sans"/>
                <a:cs typeface="Open Sans"/>
              </a:rPr>
              <a:t>90/75/65W</a:t>
            </a:r>
            <a:r>
              <a:rPr lang="en-US" sz="1000" dirty="0">
                <a:latin typeface="Open Sans"/>
                <a:ea typeface="Open Sans"/>
                <a:cs typeface="Open Sans"/>
              </a:rPr>
              <a:t>                                                                </a:t>
            </a:r>
            <a:r>
              <a:rPr lang="en-US" sz="1000" b="1" dirty="0" err="1">
                <a:latin typeface="Open Sans"/>
                <a:ea typeface="Open Sans"/>
                <a:cs typeface="Open Sans"/>
              </a:rPr>
              <a:t>FieldCCeT</a:t>
            </a:r>
            <a:r>
              <a:rPr lang="en-US" sz="1000" b="1" dirty="0">
                <a:latin typeface="Open Sans"/>
                <a:ea typeface="Open Sans"/>
                <a:cs typeface="Open Sans"/>
              </a:rPr>
              <a:t>: </a:t>
            </a:r>
            <a:r>
              <a:rPr lang="en-US" sz="1000" dirty="0">
                <a:latin typeface="Open Sans"/>
                <a:ea typeface="Open Sans"/>
                <a:cs typeface="Open Sans"/>
              </a:rPr>
              <a:t>35/40/5000K</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11,800 lumens</a:t>
            </a:r>
          </a:p>
          <a:p>
            <a:pPr>
              <a:lnSpc>
                <a:spcPct val="110000"/>
              </a:lnSpc>
            </a:pPr>
            <a:endParaRPr lang="en-US" sz="1450" dirty="0"/>
          </a:p>
        </p:txBody>
      </p:sp>
      <p:sp>
        <p:nvSpPr>
          <p:cNvPr id="7" name="Content Placeholder 6">
            <a:extLst>
              <a:ext uri="{FF2B5EF4-FFF2-40B4-BE49-F238E27FC236}">
                <a16:creationId xmlns:a16="http://schemas.microsoft.com/office/drawing/2014/main" id="{EB949BCD-CB22-4C18-C5C7-7DF1948B6A07}"/>
              </a:ext>
            </a:extLst>
          </p:cNvPr>
          <p:cNvSpPr>
            <a:spLocks noGrp="1"/>
          </p:cNvSpPr>
          <p:nvPr>
            <p:ph sz="half" idx="2"/>
          </p:nvPr>
        </p:nvSpPr>
        <p:spPr>
          <a:xfrm>
            <a:off x="3613356" y="1439333"/>
            <a:ext cx="3159716" cy="5321808"/>
          </a:xfrm>
        </p:spPr>
        <p:txBody>
          <a:bodyPr vert="horz" lIns="91440" tIns="45720" rIns="91440" bIns="45720" rtlCol="0" anchor="t">
            <a:normAutofit/>
          </a:bodyPr>
          <a:lstStyle/>
          <a:p>
            <a:pPr>
              <a:defRPr/>
            </a:pPr>
            <a:r>
              <a:rPr lang="en-US" sz="1000" dirty="0">
                <a:latin typeface="Open Sans" panose="020B0606030504020204" pitchFamily="34" charset="0"/>
                <a:ea typeface="Open Sans" panose="020B0606030504020204" pitchFamily="34" charset="0"/>
                <a:cs typeface="Open Sans" panose="020B0606030504020204" pitchFamily="34" charset="0"/>
              </a:rPr>
              <a:t>4’, 8’</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130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120-277V; 120-347V</a:t>
            </a:r>
          </a:p>
          <a:p>
            <a:pPr>
              <a:defRPr/>
            </a:pPr>
            <a:r>
              <a:rPr lang="en-US" sz="1000" b="1" dirty="0">
                <a:latin typeface="Open Sans"/>
                <a:ea typeface="Open Sans"/>
                <a:cs typeface="Open Sans"/>
              </a:rPr>
              <a:t>PowerSet: </a:t>
            </a:r>
            <a:r>
              <a:rPr lang="pl-PL" sz="1000" b="1" dirty="0">
                <a:latin typeface="Open Sans"/>
                <a:ea typeface="Open Sans"/>
                <a:cs typeface="Open Sans"/>
              </a:rPr>
              <a:t>4’: </a:t>
            </a:r>
            <a:r>
              <a:rPr lang="pl-PL" sz="1000" dirty="0">
                <a:latin typeface="Open Sans"/>
                <a:ea typeface="Open Sans"/>
                <a:cs typeface="Open Sans"/>
              </a:rPr>
              <a:t>44/35/27/22</a:t>
            </a:r>
            <a:r>
              <a:rPr lang="en-US" sz="1000" dirty="0">
                <a:latin typeface="Open Sans"/>
                <a:ea typeface="Open Sans"/>
                <a:cs typeface="Open Sans"/>
              </a:rPr>
              <a:t>;</a:t>
            </a:r>
            <a:r>
              <a:rPr lang="pl-PL" sz="1000" dirty="0">
                <a:latin typeface="Open Sans"/>
                <a:ea typeface="Open Sans"/>
                <a:cs typeface="Open Sans"/>
              </a:rPr>
              <a:t> </a:t>
            </a:r>
            <a:r>
              <a:rPr lang="pl-PL" sz="1000" b="1" dirty="0">
                <a:latin typeface="Open Sans"/>
                <a:ea typeface="Open Sans"/>
                <a:cs typeface="Open Sans"/>
              </a:rPr>
              <a:t>8’: </a:t>
            </a:r>
            <a:r>
              <a:rPr lang="pl-PL" sz="1000" dirty="0">
                <a:latin typeface="Open Sans"/>
                <a:ea typeface="Open Sans"/>
                <a:cs typeface="Open Sans"/>
              </a:rPr>
              <a:t>88/68/54W</a:t>
            </a:r>
            <a:r>
              <a:rPr lang="en-US" sz="1000" dirty="0">
                <a:latin typeface="Open Sans"/>
                <a:ea typeface="Open Sans"/>
                <a:cs typeface="Open Sans"/>
              </a:rPr>
              <a:t>          </a:t>
            </a:r>
            <a:r>
              <a:rPr lang="en-US" sz="1000" b="1" dirty="0">
                <a:latin typeface="Open Sans"/>
                <a:ea typeface="Open Sans"/>
                <a:cs typeface="Open Sans"/>
              </a:rPr>
              <a:t>Fixed CCT: </a:t>
            </a:r>
            <a:r>
              <a:rPr lang="en-US" sz="1000" dirty="0">
                <a:latin typeface="Open Sans"/>
                <a:ea typeface="Open Sans"/>
                <a:cs typeface="Open Sans"/>
              </a:rPr>
              <a:t>3500, 4000K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000" b="1" dirty="0">
                <a:latin typeface="Open Sans"/>
                <a:ea typeface="Open Sans"/>
                <a:cs typeface="Open Sans"/>
              </a:rPr>
              <a:t>PowerSet: </a:t>
            </a:r>
            <a:r>
              <a:rPr lang="pl-PL" sz="1000" b="1" dirty="0">
                <a:latin typeface="Open Sans"/>
                <a:ea typeface="Open Sans"/>
                <a:cs typeface="Open Sans"/>
              </a:rPr>
              <a:t>4’: </a:t>
            </a:r>
            <a:r>
              <a:rPr lang="pl-PL" sz="1000" dirty="0">
                <a:latin typeface="Open Sans"/>
                <a:ea typeface="Open Sans"/>
                <a:cs typeface="Open Sans"/>
              </a:rPr>
              <a:t>44/35/27/22</a:t>
            </a:r>
            <a:r>
              <a:rPr lang="en-US" sz="1000" dirty="0">
                <a:latin typeface="Open Sans"/>
                <a:ea typeface="Open Sans"/>
                <a:cs typeface="Open Sans"/>
              </a:rPr>
              <a:t>;</a:t>
            </a:r>
            <a:r>
              <a:rPr lang="pl-PL" sz="1000" dirty="0">
                <a:latin typeface="Open Sans"/>
                <a:ea typeface="Open Sans"/>
                <a:cs typeface="Open Sans"/>
              </a:rPr>
              <a:t> </a:t>
            </a:r>
            <a:r>
              <a:rPr lang="pl-PL" sz="1000" b="1" dirty="0">
                <a:latin typeface="Open Sans"/>
                <a:ea typeface="Open Sans"/>
                <a:cs typeface="Open Sans"/>
              </a:rPr>
              <a:t>8’: </a:t>
            </a:r>
            <a:r>
              <a:rPr lang="pl-PL" sz="1000" dirty="0">
                <a:latin typeface="Open Sans"/>
                <a:ea typeface="Open Sans"/>
                <a:cs typeface="Open Sans"/>
              </a:rPr>
              <a:t>88/68/54W</a:t>
            </a:r>
            <a:r>
              <a:rPr lang="en-US" sz="1000" dirty="0">
                <a:latin typeface="Open Sans"/>
                <a:ea typeface="Open Sans"/>
                <a:cs typeface="Open Sans"/>
              </a:rPr>
              <a:t>          </a:t>
            </a:r>
            <a:r>
              <a:rPr lang="en-US" sz="1000" b="1" dirty="0" err="1">
                <a:latin typeface="Open Sans"/>
                <a:ea typeface="Open Sans"/>
                <a:cs typeface="Open Sans"/>
              </a:rPr>
              <a:t>FieldCCeT</a:t>
            </a:r>
            <a:r>
              <a:rPr lang="en-US" sz="1000" b="1" dirty="0">
                <a:latin typeface="Open Sans"/>
                <a:ea typeface="Open Sans"/>
                <a:cs typeface="Open Sans"/>
              </a:rPr>
              <a:t>: </a:t>
            </a:r>
            <a:r>
              <a:rPr lang="en-US" sz="1000" dirty="0">
                <a:latin typeface="Open Sans"/>
                <a:ea typeface="Open Sans"/>
                <a:cs typeface="Open Sans"/>
              </a:rPr>
              <a:t>35/40/5000K</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11,400 lumens</a:t>
            </a:r>
          </a:p>
          <a:p>
            <a:endParaRPr lang="en-US" dirty="0"/>
          </a:p>
        </p:txBody>
      </p:sp>
      <p:sp>
        <p:nvSpPr>
          <p:cNvPr id="30" name="Text Placeholder 4">
            <a:extLst>
              <a:ext uri="{FF2B5EF4-FFF2-40B4-BE49-F238E27FC236}">
                <a16:creationId xmlns:a16="http://schemas.microsoft.com/office/drawing/2014/main" id="{FBB02E47-77BA-4EE7-859B-0799177BCD00}"/>
              </a:ext>
            </a:extLst>
          </p:cNvPr>
          <p:cNvSpPr>
            <a:spLocks noGrp="1"/>
          </p:cNvSpPr>
          <p:nvPr>
            <p:ph type="body" idx="10"/>
          </p:nvPr>
        </p:nvSpPr>
        <p:spPr>
          <a:xfrm>
            <a:off x="367393" y="1046161"/>
            <a:ext cx="3159716"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STR</a:t>
            </a:r>
          </a:p>
        </p:txBody>
      </p:sp>
      <p:sp>
        <p:nvSpPr>
          <p:cNvPr id="29" name="Text Placeholder 2">
            <a:extLst>
              <a:ext uri="{FF2B5EF4-FFF2-40B4-BE49-F238E27FC236}">
                <a16:creationId xmlns:a16="http://schemas.microsoft.com/office/drawing/2014/main" id="{7EB41850-AA8A-40DB-80A6-E76533EF6E87}"/>
              </a:ext>
            </a:extLst>
          </p:cNvPr>
          <p:cNvSpPr>
            <a:spLocks noGrp="1"/>
          </p:cNvSpPr>
          <p:nvPr>
            <p:ph type="body" sz="quarter" idx="3"/>
          </p:nvPr>
        </p:nvSpPr>
        <p:spPr>
          <a:xfrm>
            <a:off x="3613357" y="1046161"/>
            <a:ext cx="3159716"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STR-R</a:t>
            </a:r>
          </a:p>
        </p:txBody>
      </p:sp>
      <p:sp>
        <p:nvSpPr>
          <p:cNvPr id="15" name="Rectangle: Rounded Corners 14">
            <a:extLst>
              <a:ext uri="{FF2B5EF4-FFF2-40B4-BE49-F238E27FC236}">
                <a16:creationId xmlns:a16="http://schemas.microsoft.com/office/drawing/2014/main" id="{89749B9F-8CF7-C606-E904-A73D31814771}"/>
              </a:ext>
            </a:extLst>
          </p:cNvPr>
          <p:cNvSpPr/>
          <p:nvPr/>
        </p:nvSpPr>
        <p:spPr>
          <a:xfrm>
            <a:off x="430759" y="5500991"/>
            <a:ext cx="3039702" cy="117577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Powder Coated Steel Construction, Extruded Acrylic Lens Resists Yellowing, Dry/Damp Locations, EM Options, Linear Connectors</a:t>
            </a:r>
          </a:p>
        </p:txBody>
      </p:sp>
      <p:pic>
        <p:nvPicPr>
          <p:cNvPr id="27" name="Picture 26">
            <a:extLst>
              <a:ext uri="{FF2B5EF4-FFF2-40B4-BE49-F238E27FC236}">
                <a16:creationId xmlns:a16="http://schemas.microsoft.com/office/drawing/2014/main" id="{83E03C92-BDAC-AA75-98B0-50FB0D4B28DC}"/>
              </a:ext>
            </a:extLst>
          </p:cNvPr>
          <p:cNvPicPr>
            <a:picLocks noChangeAspect="1"/>
          </p:cNvPicPr>
          <p:nvPr/>
        </p:nvPicPr>
        <p:blipFill>
          <a:blip r:embed="rId3"/>
          <a:stretch>
            <a:fillRect/>
          </a:stretch>
        </p:blipFill>
        <p:spPr>
          <a:xfrm>
            <a:off x="5984357" y="4205980"/>
            <a:ext cx="389190" cy="428547"/>
          </a:xfrm>
          <a:prstGeom prst="rect">
            <a:avLst/>
          </a:prstGeom>
        </p:spPr>
      </p:pic>
      <p:pic>
        <p:nvPicPr>
          <p:cNvPr id="18" name="Picture 2">
            <a:extLst>
              <a:ext uri="{FF2B5EF4-FFF2-40B4-BE49-F238E27FC236}">
                <a16:creationId xmlns:a16="http://schemas.microsoft.com/office/drawing/2014/main" id="{D47FB9FA-9A05-1C7E-5671-A1450D546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02" y="4119232"/>
            <a:ext cx="2792111" cy="12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92DF4CB-7C9A-6D66-5463-17E0281EF4AD}"/>
              </a:ext>
            </a:extLst>
          </p:cNvPr>
          <p:cNvPicPr>
            <a:picLocks noChangeAspect="1"/>
          </p:cNvPicPr>
          <p:nvPr/>
        </p:nvPicPr>
        <p:blipFill>
          <a:blip r:embed="rId5"/>
          <a:stretch>
            <a:fillRect/>
          </a:stretch>
        </p:blipFill>
        <p:spPr>
          <a:xfrm rot="1236992">
            <a:off x="3962691" y="4569333"/>
            <a:ext cx="2419322" cy="343244"/>
          </a:xfrm>
          <a:prstGeom prst="rect">
            <a:avLst/>
          </a:prstGeom>
        </p:spPr>
      </p:pic>
      <p:pic>
        <p:nvPicPr>
          <p:cNvPr id="39" name="Picture 38">
            <a:extLst>
              <a:ext uri="{FF2B5EF4-FFF2-40B4-BE49-F238E27FC236}">
                <a16:creationId xmlns:a16="http://schemas.microsoft.com/office/drawing/2014/main" id="{DAE6356D-790E-1EC9-09F9-603CF4E27617}"/>
              </a:ext>
            </a:extLst>
          </p:cNvPr>
          <p:cNvPicPr>
            <a:picLocks noChangeAspect="1"/>
          </p:cNvPicPr>
          <p:nvPr/>
        </p:nvPicPr>
        <p:blipFill>
          <a:blip r:embed="rId3"/>
          <a:stretch>
            <a:fillRect/>
          </a:stretch>
        </p:blipFill>
        <p:spPr>
          <a:xfrm>
            <a:off x="2840227" y="4875633"/>
            <a:ext cx="389190" cy="428547"/>
          </a:xfrm>
          <a:prstGeom prst="rect">
            <a:avLst/>
          </a:prstGeom>
        </p:spPr>
      </p:pic>
      <p:sp>
        <p:nvSpPr>
          <p:cNvPr id="20" name="Rectangle: Rounded Corners 19">
            <a:extLst>
              <a:ext uri="{FF2B5EF4-FFF2-40B4-BE49-F238E27FC236}">
                <a16:creationId xmlns:a16="http://schemas.microsoft.com/office/drawing/2014/main" id="{AC67E05A-19C6-49C4-8E4C-B325C49E44C5}"/>
              </a:ext>
            </a:extLst>
          </p:cNvPr>
          <p:cNvSpPr/>
          <p:nvPr/>
        </p:nvSpPr>
        <p:spPr>
          <a:xfrm>
            <a:off x="3687228" y="5487007"/>
            <a:ext cx="3039702" cy="117577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½” Knockouts on both ends, Easy Retrofit using Existing Housing for 4.25”-5.25” channel, Dry/Damp Locations, EM Options </a:t>
            </a:r>
          </a:p>
        </p:txBody>
      </p:sp>
      <p:sp>
        <p:nvSpPr>
          <p:cNvPr id="3" name="Content Placeholder 2">
            <a:extLst>
              <a:ext uri="{FF2B5EF4-FFF2-40B4-BE49-F238E27FC236}">
                <a16:creationId xmlns:a16="http://schemas.microsoft.com/office/drawing/2014/main" id="{CDAFC797-8CED-F1DF-1842-63D36CC70834}"/>
              </a:ext>
            </a:extLst>
          </p:cNvPr>
          <p:cNvSpPr txBox="1">
            <a:spLocks/>
          </p:cNvSpPr>
          <p:nvPr/>
        </p:nvSpPr>
        <p:spPr>
          <a:xfrm>
            <a:off x="6964583" y="5191119"/>
            <a:ext cx="206634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000" dirty="0">
                <a:ea typeface="+mn-lt"/>
                <a:cs typeface="+mn-lt"/>
              </a:rPr>
              <a:t>10”, 14” 23”, 35”, 47”</a:t>
            </a:r>
          </a:p>
          <a:p>
            <a:r>
              <a:rPr lang="en-US" sz="1000" dirty="0">
                <a:latin typeface="Open Sans" panose="020B0606030504020204" pitchFamily="34" charset="0"/>
                <a:ea typeface="Open Sans" panose="020B0606030504020204" pitchFamily="34" charset="0"/>
                <a:cs typeface="Open Sans" panose="020B0606030504020204" pitchFamily="34" charset="0"/>
              </a:rPr>
              <a:t>Up to 110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120V</a:t>
            </a:r>
          </a:p>
          <a:p>
            <a:r>
              <a:rPr lang="en-US" sz="1000" dirty="0" err="1">
                <a:latin typeface="Open Sans" panose="020B0606030504020204" pitchFamily="34" charset="0"/>
                <a:ea typeface="Open Sans" panose="020B0606030504020204" pitchFamily="34" charset="0"/>
                <a:cs typeface="Open Sans" panose="020B0606030504020204" pitchFamily="34" charset="0"/>
              </a:rPr>
              <a:t>Triac</a:t>
            </a:r>
            <a:r>
              <a:rPr lang="en-US" sz="1000" dirty="0">
                <a:latin typeface="Open Sans" panose="020B0606030504020204" pitchFamily="34" charset="0"/>
                <a:ea typeface="Open Sans" panose="020B0606030504020204" pitchFamily="34" charset="0"/>
                <a:cs typeface="Open Sans" panose="020B0606030504020204" pitchFamily="34" charset="0"/>
              </a:rPr>
              <a:t> Dimming</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B241CDFA-8305-7269-21CD-D69CB4F97ABF}"/>
              </a:ext>
            </a:extLst>
          </p:cNvPr>
          <p:cNvSpPr txBox="1">
            <a:spLocks/>
          </p:cNvSpPr>
          <p:nvPr/>
        </p:nvSpPr>
        <p:spPr>
          <a:xfrm>
            <a:off x="8964255" y="5191119"/>
            <a:ext cx="375043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spcAft>
                <a:spcPts val="0"/>
              </a:spcAft>
              <a:buClrTx/>
              <a:buSzTx/>
              <a:buFont typeface="Arial" panose="020B0604020202020204" pitchFamily="34" charset="0"/>
              <a:buChar char="•"/>
              <a:tabLst/>
              <a:defRPr/>
            </a:pPr>
            <a:r>
              <a:rPr lang="en-US" sz="1000" b="1" dirty="0">
                <a:ea typeface="+mn-lt"/>
                <a:cs typeface="+mn-lt"/>
              </a:rPr>
              <a:t>Fixed Wattage: </a:t>
            </a:r>
            <a:r>
              <a:rPr lang="en-US" sz="1000" dirty="0">
                <a:ea typeface="+mn-lt"/>
                <a:cs typeface="+mn-lt"/>
              </a:rPr>
              <a:t>3 &amp; 5W                                                                </a:t>
            </a:r>
            <a:r>
              <a:rPr lang="en-US" sz="1000" b="1" dirty="0">
                <a:ea typeface="+mn-lt"/>
                <a:cs typeface="+mn-lt"/>
              </a:rPr>
              <a:t>FieldCCeT</a:t>
            </a:r>
            <a:r>
              <a:rPr lang="en-US" sz="1000" dirty="0">
                <a:ea typeface="+mn-lt"/>
                <a:cs typeface="+mn-lt"/>
              </a:rPr>
              <a:t>: 27/30/35/40/5000K</a:t>
            </a:r>
          </a:p>
          <a:p>
            <a:pPr marR="0" lvl="0" algn="l" defTabSz="914400" rtl="0" eaLnBrk="1" fontAlgn="auto" latinLnBrk="0" hangingPunct="1">
              <a:spcAft>
                <a:spcPts val="0"/>
              </a:spcAft>
              <a:buClrTx/>
              <a:buSzTx/>
              <a:buFont typeface="Arial" panose="020B0604020202020204" pitchFamily="34" charset="0"/>
              <a:buChar char="•"/>
              <a:tabLst/>
              <a:defRPr/>
            </a:pPr>
            <a:r>
              <a:rPr lang="en-US" sz="1000" b="1" dirty="0">
                <a:ea typeface="+mn-lt"/>
                <a:cs typeface="+mn-lt"/>
              </a:rPr>
              <a:t>PowerSet: </a:t>
            </a:r>
            <a:r>
              <a:rPr lang="en-US" sz="1000" dirty="0">
                <a:ea typeface="+mn-lt"/>
                <a:cs typeface="+mn-lt"/>
              </a:rPr>
              <a:t>9/7/5W; 14/12/10W; 18/15/12W                          </a:t>
            </a:r>
            <a:r>
              <a:rPr lang="en-US" sz="1000" b="1" dirty="0">
                <a:ea typeface="+mn-lt"/>
                <a:cs typeface="+mn-lt"/>
              </a:rPr>
              <a:t>FieldCCeT: </a:t>
            </a:r>
            <a:r>
              <a:rPr lang="en-US" sz="1000" dirty="0">
                <a:ea typeface="+mn-lt"/>
                <a:cs typeface="+mn-lt"/>
              </a:rPr>
              <a:t>27/30/35/40/5000K</a:t>
            </a:r>
          </a:p>
          <a:p>
            <a:pPr marR="0" lvl="0" algn="l" defTabSz="914400" rtl="0" eaLnBrk="1" fontAlgn="auto" latinLnBrk="0" hangingPunct="1">
              <a:spcAft>
                <a:spcPts val="0"/>
              </a:spcAft>
              <a:buClrTx/>
              <a:buSzTx/>
              <a:buFont typeface="Arial" panose="020B0604020202020204" pitchFamily="34" charset="0"/>
              <a:buChar char="•"/>
              <a:tabLst/>
              <a:defRPr/>
            </a:pPr>
            <a:r>
              <a:rPr lang="en-US" sz="1000" dirty="0">
                <a:ea typeface="+mn-lt"/>
                <a:cs typeface="+mn-lt"/>
              </a:rPr>
              <a:t>Up to 1,980 lumens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3D00FC0-7A3A-B2DF-7F56-17535C41E248}"/>
              </a:ext>
            </a:extLst>
          </p:cNvPr>
          <p:cNvSpPr/>
          <p:nvPr/>
        </p:nvSpPr>
        <p:spPr>
          <a:xfrm>
            <a:off x="6901832" y="1428323"/>
            <a:ext cx="5084759"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A group of white light fixtures&#10;&#10;Description automatically generated with medium confidence">
            <a:extLst>
              <a:ext uri="{FF2B5EF4-FFF2-40B4-BE49-F238E27FC236}">
                <a16:creationId xmlns:a16="http://schemas.microsoft.com/office/drawing/2014/main" id="{4B1B2590-0573-392B-6A6C-28088A6FA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728" y="1558739"/>
            <a:ext cx="4777940" cy="3047551"/>
          </a:xfrm>
          <a:prstGeom prst="rect">
            <a:avLst/>
          </a:prstGeom>
        </p:spPr>
      </p:pic>
      <p:sp>
        <p:nvSpPr>
          <p:cNvPr id="10" name="Rectangle 9">
            <a:extLst>
              <a:ext uri="{FF2B5EF4-FFF2-40B4-BE49-F238E27FC236}">
                <a16:creationId xmlns:a16="http://schemas.microsoft.com/office/drawing/2014/main" id="{092A33B9-D1FF-C6B1-B3E9-E2B3468A955A}"/>
              </a:ext>
            </a:extLst>
          </p:cNvPr>
          <p:cNvSpPr/>
          <p:nvPr/>
        </p:nvSpPr>
        <p:spPr>
          <a:xfrm>
            <a:off x="10004489" y="3375104"/>
            <a:ext cx="1743075" cy="695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electrical cord with plugs&#10;&#10;Description automatically generated">
            <a:extLst>
              <a:ext uri="{FF2B5EF4-FFF2-40B4-BE49-F238E27FC236}">
                <a16:creationId xmlns:a16="http://schemas.microsoft.com/office/drawing/2014/main" id="{9DCCE124-6E92-9D51-BC15-462A92CFA3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070" y="2980418"/>
            <a:ext cx="2068357" cy="1417148"/>
          </a:xfrm>
          <a:prstGeom prst="rect">
            <a:avLst/>
          </a:prstGeom>
        </p:spPr>
      </p:pic>
      <p:sp>
        <p:nvSpPr>
          <p:cNvPr id="12" name="Rectangle 11">
            <a:extLst>
              <a:ext uri="{FF2B5EF4-FFF2-40B4-BE49-F238E27FC236}">
                <a16:creationId xmlns:a16="http://schemas.microsoft.com/office/drawing/2014/main" id="{FD3537B5-0829-3411-C58E-C709FE0CA6DD}"/>
              </a:ext>
            </a:extLst>
          </p:cNvPr>
          <p:cNvSpPr/>
          <p:nvPr/>
        </p:nvSpPr>
        <p:spPr>
          <a:xfrm>
            <a:off x="6967878" y="4119232"/>
            <a:ext cx="4874549"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circle with white text&#10;&#10;Description automatically generated">
            <a:extLst>
              <a:ext uri="{FF2B5EF4-FFF2-40B4-BE49-F238E27FC236}">
                <a16:creationId xmlns:a16="http://schemas.microsoft.com/office/drawing/2014/main" id="{BA991B53-B71D-BA5A-4236-DF16FE0A3B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3457" y="4240803"/>
            <a:ext cx="636193" cy="474077"/>
          </a:xfrm>
          <a:prstGeom prst="rect">
            <a:avLst/>
          </a:prstGeom>
        </p:spPr>
      </p:pic>
      <p:pic>
        <p:nvPicPr>
          <p:cNvPr id="14" name="Picture 13">
            <a:extLst>
              <a:ext uri="{FF2B5EF4-FFF2-40B4-BE49-F238E27FC236}">
                <a16:creationId xmlns:a16="http://schemas.microsoft.com/office/drawing/2014/main" id="{77461211-355E-6E3C-DAD4-C954A866C199}"/>
              </a:ext>
            </a:extLst>
          </p:cNvPr>
          <p:cNvPicPr>
            <a:picLocks noChangeAspect="1"/>
          </p:cNvPicPr>
          <p:nvPr/>
        </p:nvPicPr>
        <p:blipFill>
          <a:blip r:embed="rId9"/>
          <a:stretch>
            <a:fillRect/>
          </a:stretch>
        </p:blipFill>
        <p:spPr>
          <a:xfrm>
            <a:off x="9618437" y="4240803"/>
            <a:ext cx="484416" cy="435361"/>
          </a:xfrm>
          <a:prstGeom prst="rect">
            <a:avLst/>
          </a:prstGeom>
        </p:spPr>
      </p:pic>
      <p:pic>
        <p:nvPicPr>
          <p:cNvPr id="16" name="Picture 15">
            <a:extLst>
              <a:ext uri="{FF2B5EF4-FFF2-40B4-BE49-F238E27FC236}">
                <a16:creationId xmlns:a16="http://schemas.microsoft.com/office/drawing/2014/main" id="{6C859BA4-4CCF-B869-8C36-CF9585D64B32}"/>
              </a:ext>
            </a:extLst>
          </p:cNvPr>
          <p:cNvPicPr>
            <a:picLocks noChangeAspect="1"/>
          </p:cNvPicPr>
          <p:nvPr/>
        </p:nvPicPr>
        <p:blipFill>
          <a:blip r:embed="rId10"/>
          <a:stretch>
            <a:fillRect/>
          </a:stretch>
        </p:blipFill>
        <p:spPr>
          <a:xfrm>
            <a:off x="9132387" y="4234133"/>
            <a:ext cx="459889" cy="453757"/>
          </a:xfrm>
          <a:prstGeom prst="rect">
            <a:avLst/>
          </a:prstGeom>
        </p:spPr>
      </p:pic>
      <p:pic>
        <p:nvPicPr>
          <p:cNvPr id="17" name="Picture 16">
            <a:extLst>
              <a:ext uri="{FF2B5EF4-FFF2-40B4-BE49-F238E27FC236}">
                <a16:creationId xmlns:a16="http://schemas.microsoft.com/office/drawing/2014/main" id="{AEEBF60B-139A-CF94-4B7A-66B1BC68FD86}"/>
              </a:ext>
            </a:extLst>
          </p:cNvPr>
          <p:cNvPicPr>
            <a:picLocks noChangeAspect="1"/>
          </p:cNvPicPr>
          <p:nvPr/>
        </p:nvPicPr>
        <p:blipFill>
          <a:blip r:embed="rId11"/>
          <a:stretch>
            <a:fillRect/>
          </a:stretch>
        </p:blipFill>
        <p:spPr>
          <a:xfrm>
            <a:off x="10241523" y="4225147"/>
            <a:ext cx="435206" cy="457241"/>
          </a:xfrm>
          <a:prstGeom prst="rect">
            <a:avLst/>
          </a:prstGeom>
        </p:spPr>
      </p:pic>
      <p:sp>
        <p:nvSpPr>
          <p:cNvPr id="19" name="Text Placeholder 2">
            <a:extLst>
              <a:ext uri="{FF2B5EF4-FFF2-40B4-BE49-F238E27FC236}">
                <a16:creationId xmlns:a16="http://schemas.microsoft.com/office/drawing/2014/main" id="{67FC86B1-6791-1A77-9991-D5F730AF4C0B}"/>
              </a:ext>
            </a:extLst>
          </p:cNvPr>
          <p:cNvSpPr txBox="1">
            <a:spLocks/>
          </p:cNvSpPr>
          <p:nvPr/>
        </p:nvSpPr>
        <p:spPr>
          <a:xfrm>
            <a:off x="6901831" y="1028753"/>
            <a:ext cx="5084759" cy="39317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t>LS3</a:t>
            </a:r>
          </a:p>
        </p:txBody>
      </p:sp>
    </p:spTree>
    <p:extLst>
      <p:ext uri="{BB962C8B-B14F-4D97-AF65-F5344CB8AC3E}">
        <p14:creationId xmlns:p14="http://schemas.microsoft.com/office/powerpoint/2010/main" val="414526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up of a device&#10;&#10;Description automatically generated">
            <a:extLst>
              <a:ext uri="{FF2B5EF4-FFF2-40B4-BE49-F238E27FC236}">
                <a16:creationId xmlns:a16="http://schemas.microsoft.com/office/drawing/2014/main" id="{A3910F2B-887F-ED13-65D0-598C5AB7D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059" y="1871942"/>
            <a:ext cx="6084572" cy="3880971"/>
          </a:xfrm>
          <a:prstGeom prst="rect">
            <a:avLst/>
          </a:prstGeom>
        </p:spPr>
      </p:pic>
      <p:pic>
        <p:nvPicPr>
          <p:cNvPr id="4" name="Picture 3" descr="Icon&#10;&#10;Description automatically generated">
            <a:extLst>
              <a:ext uri="{FF2B5EF4-FFF2-40B4-BE49-F238E27FC236}">
                <a16:creationId xmlns:a16="http://schemas.microsoft.com/office/drawing/2014/main" id="{EF13DE80-1B52-04AD-DAB4-7F19446C5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7031" y="1223955"/>
            <a:ext cx="1147144" cy="1147144"/>
          </a:xfrm>
          <a:prstGeom prst="rect">
            <a:avLst/>
          </a:prstGeom>
        </p:spPr>
      </p:pic>
      <p:sp>
        <p:nvSpPr>
          <p:cNvPr id="15" name="Rectangle: Rounded Corners 14">
            <a:extLst>
              <a:ext uri="{FF2B5EF4-FFF2-40B4-BE49-F238E27FC236}">
                <a16:creationId xmlns:a16="http://schemas.microsoft.com/office/drawing/2014/main" id="{2F9D56A5-1BD2-1817-774D-656784130023}"/>
              </a:ext>
            </a:extLst>
          </p:cNvPr>
          <p:cNvSpPr/>
          <p:nvPr/>
        </p:nvSpPr>
        <p:spPr>
          <a:xfrm>
            <a:off x="262391" y="5261151"/>
            <a:ext cx="6715808" cy="118517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SIMPLE            EASY           QUICK</a:t>
            </a:r>
          </a:p>
        </p:txBody>
      </p:sp>
      <p:pic>
        <p:nvPicPr>
          <p:cNvPr id="16" name="Picture 15" descr="Text&#10;&#10;Description automatically generated">
            <a:extLst>
              <a:ext uri="{FF2B5EF4-FFF2-40B4-BE49-F238E27FC236}">
                <a16:creationId xmlns:a16="http://schemas.microsoft.com/office/drawing/2014/main" id="{A5970F30-464E-FE1D-738F-0A86F720F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5098" y="1083544"/>
            <a:ext cx="1280160" cy="1280160"/>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CAEC435D-95BA-C9A7-676D-A57037F99B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938" y="1157447"/>
            <a:ext cx="1280160" cy="1280160"/>
          </a:xfrm>
          <a:prstGeom prst="rect">
            <a:avLst/>
          </a:prstGeom>
        </p:spPr>
      </p:pic>
      <p:sp>
        <p:nvSpPr>
          <p:cNvPr id="2" name="Title 1">
            <a:extLst>
              <a:ext uri="{FF2B5EF4-FFF2-40B4-BE49-F238E27FC236}">
                <a16:creationId xmlns:a16="http://schemas.microsoft.com/office/drawing/2014/main" id="{5D934EB3-CDFF-9D13-7767-CCA52654D4A6}"/>
              </a:ext>
            </a:extLst>
          </p:cNvPr>
          <p:cNvSpPr txBox="1">
            <a:spLocks/>
          </p:cNvSpPr>
          <p:nvPr/>
        </p:nvSpPr>
        <p:spPr>
          <a:xfrm>
            <a:off x="262391" y="237363"/>
            <a:ext cx="11015209" cy="6793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2BF44"/>
                </a:solidFill>
                <a:effectLst/>
                <a:uLnTx/>
                <a:uFillTx/>
                <a:latin typeface="Open Sans" panose="020B0606030504020204" pitchFamily="34" charset="0"/>
                <a:ea typeface="Open Sans" panose="020B0606030504020204" pitchFamily="34" charset="0"/>
                <a:cs typeface="Open Sans" panose="020B0606030504020204" pitchFamily="34" charset="0"/>
              </a:rPr>
              <a:t>CONTROLS READY MAKES ADDING CONTROLS EASY</a:t>
            </a:r>
          </a:p>
        </p:txBody>
      </p:sp>
      <p:pic>
        <p:nvPicPr>
          <p:cNvPr id="20" name="Picture 19" descr="A screwdriver and a screwdriver on a white background&#10;&#10;Description automatically generated">
            <a:extLst>
              <a:ext uri="{FF2B5EF4-FFF2-40B4-BE49-F238E27FC236}">
                <a16:creationId xmlns:a16="http://schemas.microsoft.com/office/drawing/2014/main" id="{3B6DD683-6AFA-4A4C-99E3-671FFDE725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27" y="2622149"/>
            <a:ext cx="3743822" cy="2387952"/>
          </a:xfrm>
          <a:prstGeom prst="rect">
            <a:avLst/>
          </a:prstGeom>
        </p:spPr>
      </p:pic>
      <p:pic>
        <p:nvPicPr>
          <p:cNvPr id="29" name="Picture 28">
            <a:extLst>
              <a:ext uri="{FF2B5EF4-FFF2-40B4-BE49-F238E27FC236}">
                <a16:creationId xmlns:a16="http://schemas.microsoft.com/office/drawing/2014/main" id="{2D829A4D-54D3-408C-8E80-7943FE5C2E4E}"/>
              </a:ext>
            </a:extLst>
          </p:cNvPr>
          <p:cNvPicPr>
            <a:picLocks noChangeAspect="1"/>
          </p:cNvPicPr>
          <p:nvPr/>
        </p:nvPicPr>
        <p:blipFill>
          <a:blip r:embed="rId10"/>
          <a:stretch>
            <a:fillRect/>
          </a:stretch>
        </p:blipFill>
        <p:spPr>
          <a:xfrm rot="5163817">
            <a:off x="5745739" y="3251685"/>
            <a:ext cx="566755" cy="686072"/>
          </a:xfrm>
          <a:prstGeom prst="rect">
            <a:avLst/>
          </a:prstGeom>
        </p:spPr>
      </p:pic>
      <p:cxnSp>
        <p:nvCxnSpPr>
          <p:cNvPr id="6" name="Straight Connector 5">
            <a:extLst>
              <a:ext uri="{FF2B5EF4-FFF2-40B4-BE49-F238E27FC236}">
                <a16:creationId xmlns:a16="http://schemas.microsoft.com/office/drawing/2014/main" id="{CED49D59-4AC8-666F-055D-C06FF9C6E2DA}"/>
              </a:ext>
            </a:extLst>
          </p:cNvPr>
          <p:cNvCxnSpPr/>
          <p:nvPr/>
        </p:nvCxnSpPr>
        <p:spPr>
          <a:xfrm>
            <a:off x="7543800" y="1352550"/>
            <a:ext cx="0" cy="495300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F0CB0E5-BEA9-52EA-5EEA-8687D55A1338}"/>
              </a:ext>
            </a:extLst>
          </p:cNvPr>
          <p:cNvPicPr>
            <a:picLocks noChangeAspect="1"/>
          </p:cNvPicPr>
          <p:nvPr/>
        </p:nvPicPr>
        <p:blipFill>
          <a:blip r:embed="rId11"/>
          <a:stretch>
            <a:fillRect/>
          </a:stretch>
        </p:blipFill>
        <p:spPr>
          <a:xfrm>
            <a:off x="9338843" y="982106"/>
            <a:ext cx="2467319" cy="1476581"/>
          </a:xfrm>
          <a:prstGeom prst="rect">
            <a:avLst/>
          </a:prstGeom>
        </p:spPr>
      </p:pic>
      <p:sp>
        <p:nvSpPr>
          <p:cNvPr id="8" name="TextBox 7">
            <a:extLst>
              <a:ext uri="{FF2B5EF4-FFF2-40B4-BE49-F238E27FC236}">
                <a16:creationId xmlns:a16="http://schemas.microsoft.com/office/drawing/2014/main" id="{CB359943-8851-D341-A78A-F469CDA8CCB9}"/>
              </a:ext>
            </a:extLst>
          </p:cNvPr>
          <p:cNvSpPr txBox="1"/>
          <p:nvPr/>
        </p:nvSpPr>
        <p:spPr>
          <a:xfrm>
            <a:off x="8998084" y="2316979"/>
            <a:ext cx="2879022" cy="73866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all" spc="0" normalizeH="0" baseline="0" noProof="0" dirty="0">
                <a:ln>
                  <a:noFill/>
                </a:ln>
                <a:solidFill>
                  <a:srgbClr val="000000"/>
                </a:solidFill>
                <a:effectLst/>
                <a:uLnTx/>
                <a:uFillTx/>
                <a:latin typeface="univia-pro"/>
                <a:ea typeface="+mn-ea"/>
                <a:cs typeface="+mn-cs"/>
              </a:rPr>
              <a:t>SENA-SHMR</a:t>
            </a:r>
            <a:endParaRPr kumimoji="0" lang="en-US" sz="1500" b="1"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Microwave – Behind the Lens </a:t>
            </a:r>
            <a:r>
              <a:rPr kumimoji="0" lang="en-US" sz="1200" b="1" i="0" u="none" strike="noStrike" kern="1200" cap="none" spc="0" normalizeH="0" baseline="0" noProof="0" dirty="0">
                <a:ln>
                  <a:noFill/>
                </a:ln>
                <a:solidFill>
                  <a:srgbClr val="000000"/>
                </a:solidFill>
                <a:effectLst/>
                <a:uLnTx/>
                <a:uFillTx/>
                <a:latin typeface="OpenSans-Light"/>
                <a:ea typeface="+mn-ea"/>
                <a:cs typeface="+mn-cs"/>
              </a:rPr>
              <a:t>(some wiring required)</a:t>
            </a: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91a2b00c66d77609c86d82e08df20f7c">
            <a:hlinkClick r:id="" action="ppaction://media"/>
            <a:extLst>
              <a:ext uri="{FF2B5EF4-FFF2-40B4-BE49-F238E27FC236}">
                <a16:creationId xmlns:a16="http://schemas.microsoft.com/office/drawing/2014/main" id="{527572AA-76E1-35D1-03CE-D46D4C2C18A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854226" y="3048503"/>
            <a:ext cx="1979555" cy="3520005"/>
          </a:xfrm>
          <a:prstGeom prst="rect">
            <a:avLst/>
          </a:prstGeom>
          <a:ln w="28575">
            <a:noFill/>
          </a:ln>
        </p:spPr>
      </p:pic>
      <p:pic>
        <p:nvPicPr>
          <p:cNvPr id="12" name="Picture 11" descr="Logo&#10;&#10;Description automatically generated with medium confidence">
            <a:extLst>
              <a:ext uri="{FF2B5EF4-FFF2-40B4-BE49-F238E27FC236}">
                <a16:creationId xmlns:a16="http://schemas.microsoft.com/office/drawing/2014/main" id="{F4689016-C892-0A22-0720-7322A4CAEA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0023" y="1157447"/>
            <a:ext cx="1280160" cy="1280160"/>
          </a:xfrm>
          <a:prstGeom prst="rect">
            <a:avLst/>
          </a:prstGeom>
        </p:spPr>
      </p:pic>
      <p:sp>
        <p:nvSpPr>
          <p:cNvPr id="13" name="TextBox 12">
            <a:extLst>
              <a:ext uri="{FF2B5EF4-FFF2-40B4-BE49-F238E27FC236}">
                <a16:creationId xmlns:a16="http://schemas.microsoft.com/office/drawing/2014/main" id="{219ADB13-E430-0AF9-95F4-344579CC3691}"/>
              </a:ext>
            </a:extLst>
          </p:cNvPr>
          <p:cNvSpPr txBox="1"/>
          <p:nvPr/>
        </p:nvSpPr>
        <p:spPr>
          <a:xfrm>
            <a:off x="262392" y="6124575"/>
            <a:ext cx="6715808" cy="369332"/>
          </a:xfrm>
          <a:prstGeom prst="rect">
            <a:avLst/>
          </a:prstGeom>
          <a:noFill/>
        </p:spPr>
        <p:txBody>
          <a:bodyPr wrap="square" rtlCol="0">
            <a:spAutoFit/>
          </a:bodyPr>
          <a:lstStyle/>
          <a:p>
            <a:pPr algn="ctr"/>
            <a:r>
              <a:rPr lang="en-US" dirty="0"/>
              <a:t>No Wiring Required</a:t>
            </a:r>
          </a:p>
        </p:txBody>
      </p:sp>
      <p:sp>
        <p:nvSpPr>
          <p:cNvPr id="14" name="Rectangle 13">
            <a:extLst>
              <a:ext uri="{FF2B5EF4-FFF2-40B4-BE49-F238E27FC236}">
                <a16:creationId xmlns:a16="http://schemas.microsoft.com/office/drawing/2014/main" id="{6660E40D-AF4A-91C2-F78F-A5FE15C87608}"/>
              </a:ext>
            </a:extLst>
          </p:cNvPr>
          <p:cNvSpPr/>
          <p:nvPr/>
        </p:nvSpPr>
        <p:spPr>
          <a:xfrm>
            <a:off x="2480059" y="3990975"/>
            <a:ext cx="891791" cy="89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478887-318B-9916-6494-85D19EEC53C3}"/>
              </a:ext>
            </a:extLst>
          </p:cNvPr>
          <p:cNvSpPr/>
          <p:nvPr/>
        </p:nvSpPr>
        <p:spPr>
          <a:xfrm>
            <a:off x="5769996" y="3930925"/>
            <a:ext cx="723362" cy="89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4EF879A-E8C8-C75D-406F-20990B15B689}"/>
              </a:ext>
            </a:extLst>
          </p:cNvPr>
          <p:cNvSpPr txBox="1"/>
          <p:nvPr/>
        </p:nvSpPr>
        <p:spPr>
          <a:xfrm>
            <a:off x="3952875" y="3055643"/>
            <a:ext cx="2570092" cy="276999"/>
          </a:xfrm>
          <a:prstGeom prst="rect">
            <a:avLst/>
          </a:prstGeom>
          <a:solidFill>
            <a:schemeClr val="bg1"/>
          </a:solidFill>
        </p:spPr>
        <p:txBody>
          <a:bodyPr wrap="square" rtlCol="0">
            <a:spAutoFit/>
          </a:bodyPr>
          <a:lstStyle/>
          <a:p>
            <a:r>
              <a:rPr lang="en-US" sz="1200" b="1" dirty="0">
                <a:solidFill>
                  <a:srgbClr val="72BF44"/>
                </a:solidFill>
                <a:latin typeface="Open Sans" panose="020B0606030504020204" pitchFamily="34" charset="0"/>
                <a:ea typeface="Open Sans" panose="020B0606030504020204" pitchFamily="34" charset="0"/>
                <a:cs typeface="Open Sans" panose="020B0606030504020204" pitchFamily="34" charset="0"/>
              </a:rPr>
              <a:t>EASY Snap-in Installation</a:t>
            </a:r>
          </a:p>
        </p:txBody>
      </p:sp>
    </p:spTree>
    <p:extLst>
      <p:ext uri="{BB962C8B-B14F-4D97-AF65-F5344CB8AC3E}">
        <p14:creationId xmlns:p14="http://schemas.microsoft.com/office/powerpoint/2010/main" val="76813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1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0351519-A892-28F4-9EEE-30A4108C944A}"/>
              </a:ext>
            </a:extLst>
          </p:cNvPr>
          <p:cNvPicPr>
            <a:picLocks noChangeAspect="1"/>
          </p:cNvPicPr>
          <p:nvPr/>
        </p:nvPicPr>
        <p:blipFill>
          <a:blip r:embed="rId3"/>
          <a:stretch>
            <a:fillRect/>
          </a:stretch>
        </p:blipFill>
        <p:spPr>
          <a:xfrm>
            <a:off x="4826295" y="2996960"/>
            <a:ext cx="2406059" cy="1546753"/>
          </a:xfrm>
          <a:prstGeom prst="rect">
            <a:avLst/>
          </a:prstGeom>
        </p:spPr>
      </p:pic>
      <p:sp>
        <p:nvSpPr>
          <p:cNvPr id="31" name="Content Placeholder 30">
            <a:extLst>
              <a:ext uri="{FF2B5EF4-FFF2-40B4-BE49-F238E27FC236}">
                <a16:creationId xmlns:a16="http://schemas.microsoft.com/office/drawing/2014/main" id="{BAE480D8-33D2-3001-7A18-1CAAF4F43BD1}"/>
              </a:ext>
            </a:extLst>
          </p:cNvPr>
          <p:cNvSpPr>
            <a:spLocks noGrp="1"/>
          </p:cNvSpPr>
          <p:nvPr>
            <p:ph sz="half" idx="2"/>
          </p:nvPr>
        </p:nvSpPr>
        <p:spPr>
          <a:xfrm>
            <a:off x="4218990" y="1439333"/>
            <a:ext cx="3657600" cy="5321808"/>
          </a:xfrm>
        </p:spPr>
        <p:txBody>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 4’, and 8’ (T8 or T5)</a:t>
            </a:r>
          </a:p>
          <a:p>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Pick your lamp,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Wattage</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Type B or Type C LED Lamps</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Double Ended Line Voltage</a:t>
            </a:r>
          </a:p>
          <a:p>
            <a:r>
              <a:rPr lang="en-US" sz="1000" dirty="0">
                <a:latin typeface="Open Sans" panose="020B0606030504020204" pitchFamily="34" charset="0"/>
                <a:ea typeface="Open Sans" panose="020B0606030504020204" pitchFamily="34" charset="0"/>
                <a:cs typeface="Open Sans" panose="020B0606030504020204" pitchFamily="34" charset="0"/>
              </a:rPr>
              <a:t>Combine the appropriate lamps with EM</a:t>
            </a:r>
          </a:p>
          <a:p>
            <a:endParaRPr lang="en-US" dirty="0"/>
          </a:p>
        </p:txBody>
      </p:sp>
      <p:sp>
        <p:nvSpPr>
          <p:cNvPr id="10" name="Content Placeholder 9">
            <a:extLst>
              <a:ext uri="{FF2B5EF4-FFF2-40B4-BE49-F238E27FC236}">
                <a16:creationId xmlns:a16="http://schemas.microsoft.com/office/drawing/2014/main" id="{A7A97A17-E2DE-B42A-C007-C64F15D13442}"/>
              </a:ext>
            </a:extLst>
          </p:cNvPr>
          <p:cNvSpPr>
            <a:spLocks noGrp="1"/>
          </p:cNvSpPr>
          <p:nvPr>
            <p:ph sz="half" idx="11"/>
          </p:nvPr>
        </p:nvSpPr>
        <p:spPr>
          <a:xfrm>
            <a:off x="8175367" y="1439333"/>
            <a:ext cx="3657600" cy="5321808"/>
          </a:xfrm>
        </p:spPr>
        <p:txBody>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 and 4’ (T8)</a:t>
            </a:r>
          </a:p>
          <a:p>
            <a:pPr marR="0" lvl="0" algn="l" defTabSz="914400" rtl="0" eaLnBrk="1" fontAlgn="auto" latinLnBrk="0" hangingPunct="1">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Pick your lamp,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Wattage</a:t>
            </a:r>
          </a:p>
          <a:p>
            <a:r>
              <a:rPr lang="en-US" sz="1000" dirty="0">
                <a:latin typeface="Open Sans" panose="020B0606030504020204" pitchFamily="34" charset="0"/>
                <a:ea typeface="Open Sans" panose="020B0606030504020204" pitchFamily="34" charset="0"/>
                <a:cs typeface="Open Sans" panose="020B0606030504020204" pitchFamily="34" charset="0"/>
              </a:rPr>
              <a:t>Type B or Type C Lamps</a:t>
            </a:r>
          </a:p>
          <a:p>
            <a:r>
              <a:rPr lang="en-US" sz="1000" dirty="0">
                <a:latin typeface="Open Sans" panose="020B0606030504020204" pitchFamily="34" charset="0"/>
                <a:ea typeface="Open Sans" panose="020B0606030504020204" pitchFamily="34" charset="0"/>
                <a:cs typeface="Open Sans" panose="020B0606030504020204" pitchFamily="34" charset="0"/>
              </a:rPr>
              <a:t>Double Ended Line Voltage</a:t>
            </a:r>
          </a:p>
          <a:p>
            <a:r>
              <a:rPr lang="en-US" sz="1000" dirty="0">
                <a:latin typeface="Open Sans" panose="020B0606030504020204" pitchFamily="34" charset="0"/>
                <a:ea typeface="Open Sans" panose="020B0606030504020204" pitchFamily="34" charset="0"/>
                <a:cs typeface="Open Sans" panose="020B0606030504020204" pitchFamily="34" charset="0"/>
              </a:rPr>
              <a:t>Combine the appropriate lamps with EM</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pic>
        <p:nvPicPr>
          <p:cNvPr id="36" name="Picture 35">
            <a:extLst>
              <a:ext uri="{FF2B5EF4-FFF2-40B4-BE49-F238E27FC236}">
                <a16:creationId xmlns:a16="http://schemas.microsoft.com/office/drawing/2014/main" id="{1B58A971-898D-D709-973C-FA3DD7DC1841}"/>
              </a:ext>
            </a:extLst>
          </p:cNvPr>
          <p:cNvPicPr>
            <a:picLocks noChangeAspect="1"/>
          </p:cNvPicPr>
          <p:nvPr/>
        </p:nvPicPr>
        <p:blipFill>
          <a:blip r:embed="rId4"/>
          <a:stretch>
            <a:fillRect/>
          </a:stretch>
        </p:blipFill>
        <p:spPr>
          <a:xfrm rot="6211983">
            <a:off x="9754989" y="2989230"/>
            <a:ext cx="753293" cy="2211939"/>
          </a:xfrm>
          <a:prstGeom prst="rect">
            <a:avLst/>
          </a:prstGeom>
        </p:spPr>
      </p:pic>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TUBE (LAMP) READY PRODUCTS</a:t>
            </a:r>
          </a:p>
        </p:txBody>
      </p:sp>
      <p:sp>
        <p:nvSpPr>
          <p:cNvPr id="30" name="Content Placeholder 29">
            <a:extLst>
              <a:ext uri="{FF2B5EF4-FFF2-40B4-BE49-F238E27FC236}">
                <a16:creationId xmlns:a16="http://schemas.microsoft.com/office/drawing/2014/main" id="{0D191BDB-99B4-DA39-EB6D-B7F4D0340097}"/>
              </a:ext>
            </a:extLst>
          </p:cNvPr>
          <p:cNvSpPr>
            <a:spLocks noGrp="1"/>
          </p:cNvSpPr>
          <p:nvPr>
            <p:ph sz="half" idx="1"/>
          </p:nvPr>
        </p:nvSpPr>
        <p:spPr>
          <a:xfrm>
            <a:off x="253092" y="1439333"/>
            <a:ext cx="3657600" cy="5321808"/>
          </a:xfrm>
        </p:spPr>
        <p:txBody>
          <a:bodyPr/>
          <a:lstStyle/>
          <a:p>
            <a:pPr marR="0" lvl="0" algn="l" defTabSz="914400" rtl="0" eaLnBrk="1" fontAlgn="auto" latinLnBrk="0" hangingPunct="1">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(4L,6L,&amp; 8L T8 &amp; 4L T5)</a:t>
            </a:r>
          </a:p>
          <a:p>
            <a:pPr marR="0" lvl="0" algn="l" defTabSz="914400" rtl="0" eaLnBrk="1" fontAlgn="auto" latinLnBrk="0" hangingPunct="1">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Pick your lamp,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Wattage</a:t>
            </a:r>
          </a:p>
          <a:p>
            <a:pPr marR="0" lvl="0" algn="l" defTabSz="914400" rtl="0" eaLnBrk="1" fontAlgn="auto" latinLnBrk="0" hangingPunct="1">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Type B or Type C LED Lamps</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Double Ended Line Voltage</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Combine the appropriate lamps with EM</a:t>
            </a:r>
          </a:p>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33" name="Text Placeholder 32">
            <a:extLst>
              <a:ext uri="{FF2B5EF4-FFF2-40B4-BE49-F238E27FC236}">
                <a16:creationId xmlns:a16="http://schemas.microsoft.com/office/drawing/2014/main" id="{4A54EFFE-4F69-FCB2-3E9F-8A15A9707093}"/>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TRH (Tube Ready High Bay)</a:t>
            </a:r>
          </a:p>
        </p:txBody>
      </p:sp>
      <p:sp>
        <p:nvSpPr>
          <p:cNvPr id="32" name="Text Placeholder 31">
            <a:extLst>
              <a:ext uri="{FF2B5EF4-FFF2-40B4-BE49-F238E27FC236}">
                <a16:creationId xmlns:a16="http://schemas.microsoft.com/office/drawing/2014/main" id="{310BF3DD-8CE6-0482-74C1-0C941BD1ED45}"/>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TRS (Tube Ready)</a:t>
            </a:r>
          </a:p>
        </p:txBody>
      </p:sp>
      <p:sp>
        <p:nvSpPr>
          <p:cNvPr id="11" name="Text Placeholder 10">
            <a:extLst>
              <a:ext uri="{FF2B5EF4-FFF2-40B4-BE49-F238E27FC236}">
                <a16:creationId xmlns:a16="http://schemas.microsoft.com/office/drawing/2014/main" id="{70E4DE4C-423D-A4AC-50CE-AD7B94945EFB}"/>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TRW Tube Ready Wrap</a:t>
            </a:r>
          </a:p>
        </p:txBody>
      </p:sp>
      <p:pic>
        <p:nvPicPr>
          <p:cNvPr id="19" name="Picture 18">
            <a:extLst>
              <a:ext uri="{FF2B5EF4-FFF2-40B4-BE49-F238E27FC236}">
                <a16:creationId xmlns:a16="http://schemas.microsoft.com/office/drawing/2014/main" id="{BC7FEC3C-77B7-725A-5EAB-47ADF4C88D48}"/>
              </a:ext>
            </a:extLst>
          </p:cNvPr>
          <p:cNvPicPr>
            <a:picLocks noChangeAspect="1"/>
          </p:cNvPicPr>
          <p:nvPr/>
        </p:nvPicPr>
        <p:blipFill>
          <a:blip r:embed="rId5"/>
          <a:stretch>
            <a:fillRect/>
          </a:stretch>
        </p:blipFill>
        <p:spPr>
          <a:xfrm>
            <a:off x="896965" y="3393567"/>
            <a:ext cx="2468521" cy="660329"/>
          </a:xfrm>
          <a:prstGeom prst="rect">
            <a:avLst/>
          </a:prstGeom>
        </p:spPr>
      </p:pic>
      <p:sp>
        <p:nvSpPr>
          <p:cNvPr id="25" name="Rectangle: Rounded Corners 24">
            <a:extLst>
              <a:ext uri="{FF2B5EF4-FFF2-40B4-BE49-F238E27FC236}">
                <a16:creationId xmlns:a16="http://schemas.microsoft.com/office/drawing/2014/main" id="{DB184956-00D8-BABF-134D-6264EE2D3809}"/>
              </a:ext>
            </a:extLst>
          </p:cNvPr>
          <p:cNvSpPr/>
          <p:nvPr/>
        </p:nvSpPr>
        <p:spPr>
          <a:xfrm>
            <a:off x="300716" y="5343524"/>
            <a:ext cx="3566160" cy="137160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Customizable! </a:t>
            </a:r>
          </a:p>
          <a:p>
            <a:pPr algn="ctr">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UL Listed dry/damp Locations,</a:t>
            </a:r>
          </a:p>
          <a:p>
            <a:pPr algn="ctr">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Galvanized Sheet Metal,</a:t>
            </a:r>
          </a:p>
          <a:p>
            <a:pPr algn="ctr">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No lens,</a:t>
            </a:r>
          </a:p>
          <a:p>
            <a:pPr algn="ctr">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Wire Guard Available</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Rounded Corners 33">
            <a:extLst>
              <a:ext uri="{FF2B5EF4-FFF2-40B4-BE49-F238E27FC236}">
                <a16:creationId xmlns:a16="http://schemas.microsoft.com/office/drawing/2014/main" id="{43009A77-622C-C15B-2CD8-2DCBB6B817EB}"/>
              </a:ext>
            </a:extLst>
          </p:cNvPr>
          <p:cNvSpPr/>
          <p:nvPr/>
        </p:nvSpPr>
        <p:spPr>
          <a:xfrm>
            <a:off x="4262729" y="5343524"/>
            <a:ext cx="3533189" cy="137160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Customizable! Galvanized Sheet Metal, No Lens, Wire Guard Available</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Rounded Corners 36">
            <a:extLst>
              <a:ext uri="{FF2B5EF4-FFF2-40B4-BE49-F238E27FC236}">
                <a16:creationId xmlns:a16="http://schemas.microsoft.com/office/drawing/2014/main" id="{CFA820C8-91AF-A5C5-9507-0B7D86EBCB7E}"/>
              </a:ext>
            </a:extLst>
          </p:cNvPr>
          <p:cNvSpPr/>
          <p:nvPr/>
        </p:nvSpPr>
        <p:spPr>
          <a:xfrm>
            <a:off x="8218296" y="5343525"/>
            <a:ext cx="3566160" cy="1371600"/>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Customizable! Acrylic Lens, Galvanized Sheet Metal</a:t>
            </a:r>
          </a:p>
        </p:txBody>
      </p:sp>
    </p:spTree>
    <p:extLst>
      <p:ext uri="{BB962C8B-B14F-4D97-AF65-F5344CB8AC3E}">
        <p14:creationId xmlns:p14="http://schemas.microsoft.com/office/powerpoint/2010/main" val="355961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white lights&#10;&#10;Description automatically generated with medium confidence">
            <a:extLst>
              <a:ext uri="{FF2B5EF4-FFF2-40B4-BE49-F238E27FC236}">
                <a16:creationId xmlns:a16="http://schemas.microsoft.com/office/drawing/2014/main" id="{F03D92BA-C1D1-E1F5-EE05-02ED0DBB2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128" y="1534406"/>
            <a:ext cx="5286375" cy="3371850"/>
          </a:xfrm>
          <a:prstGeom prst="rect">
            <a:avLst/>
          </a:prstGeom>
        </p:spPr>
      </p:pic>
      <p:pic>
        <p:nvPicPr>
          <p:cNvPr id="21" name="Picture 20" descr="A close-up of several ceiling lights&#10;&#10;Description automatically generated">
            <a:extLst>
              <a:ext uri="{FF2B5EF4-FFF2-40B4-BE49-F238E27FC236}">
                <a16:creationId xmlns:a16="http://schemas.microsoft.com/office/drawing/2014/main" id="{EFFC0664-0193-4976-C2E3-CED339917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14" y="1478647"/>
            <a:ext cx="5286375" cy="3371850"/>
          </a:xfrm>
          <a:prstGeom prst="rect">
            <a:avLst/>
          </a:prstGeom>
        </p:spPr>
      </p:pic>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372053" y="4887560"/>
            <a:ext cx="2179780" cy="1856139"/>
          </a:xfrm>
          <a:ln>
            <a:noFill/>
          </a:ln>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14”x11”</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a:t>
            </a:r>
          </a:p>
          <a:p>
            <a:r>
              <a:rPr lang="en-US" sz="1000" dirty="0">
                <a:latin typeface="Open Sans" panose="020B0606030504020204" pitchFamily="34" charset="0"/>
                <a:ea typeface="Open Sans" panose="020B0606030504020204" pitchFamily="34" charset="0"/>
                <a:cs typeface="Open Sans" panose="020B0606030504020204" pitchFamily="34" charset="0"/>
              </a:rPr>
              <a:t>-40°F to 122°F (-40°C to 50°C) </a:t>
            </a:r>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LINEAR HIGH/LOW BAY</a:t>
            </a:r>
          </a:p>
        </p:txBody>
      </p:sp>
      <p:sp>
        <p:nvSpPr>
          <p:cNvPr id="56" name="Rectangle 55">
            <a:extLst>
              <a:ext uri="{FF2B5EF4-FFF2-40B4-BE49-F238E27FC236}">
                <a16:creationId xmlns:a16="http://schemas.microsoft.com/office/drawing/2014/main" id="{59933B33-4F1A-35F6-9ED8-D5AF1E50C0A2}"/>
              </a:ext>
            </a:extLst>
          </p:cNvPr>
          <p:cNvSpPr/>
          <p:nvPr/>
        </p:nvSpPr>
        <p:spPr>
          <a:xfrm>
            <a:off x="512868" y="4281395"/>
            <a:ext cx="5382763" cy="6020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46E6BA7-0308-A625-A9DB-3B2FC063FD95}"/>
              </a:ext>
            </a:extLst>
          </p:cNvPr>
          <p:cNvPicPr>
            <a:picLocks noChangeAspect="1"/>
          </p:cNvPicPr>
          <p:nvPr/>
        </p:nvPicPr>
        <p:blipFill>
          <a:blip r:embed="rId5"/>
          <a:stretch>
            <a:fillRect/>
          </a:stretch>
        </p:blipFill>
        <p:spPr>
          <a:xfrm>
            <a:off x="3695746" y="4307019"/>
            <a:ext cx="484416" cy="435361"/>
          </a:xfrm>
          <a:prstGeom prst="rect">
            <a:avLst/>
          </a:prstGeom>
        </p:spPr>
      </p:pic>
      <p:pic>
        <p:nvPicPr>
          <p:cNvPr id="49" name="Picture 48">
            <a:extLst>
              <a:ext uri="{FF2B5EF4-FFF2-40B4-BE49-F238E27FC236}">
                <a16:creationId xmlns:a16="http://schemas.microsoft.com/office/drawing/2014/main" id="{E19117BC-BFE7-57C3-6178-39D942131812}"/>
              </a:ext>
            </a:extLst>
          </p:cNvPr>
          <p:cNvPicPr>
            <a:picLocks noChangeAspect="1"/>
          </p:cNvPicPr>
          <p:nvPr/>
        </p:nvPicPr>
        <p:blipFill>
          <a:blip r:embed="rId6"/>
          <a:stretch>
            <a:fillRect/>
          </a:stretch>
        </p:blipFill>
        <p:spPr>
          <a:xfrm>
            <a:off x="3200599" y="4308050"/>
            <a:ext cx="459889" cy="453757"/>
          </a:xfrm>
          <a:prstGeom prst="rect">
            <a:avLst/>
          </a:prstGeom>
        </p:spPr>
      </p:pic>
      <p:pic>
        <p:nvPicPr>
          <p:cNvPr id="50" name="Picture 49" descr="Logo&#10;&#10;Description automatically generated">
            <a:extLst>
              <a:ext uri="{FF2B5EF4-FFF2-40B4-BE49-F238E27FC236}">
                <a16:creationId xmlns:a16="http://schemas.microsoft.com/office/drawing/2014/main" id="{B14ABD26-8C73-DDE3-2D10-CCF90D181E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262" y="4324194"/>
            <a:ext cx="330832" cy="428078"/>
          </a:xfrm>
          <a:prstGeom prst="rect">
            <a:avLst/>
          </a:prstGeom>
        </p:spPr>
      </p:pic>
      <p:pic>
        <p:nvPicPr>
          <p:cNvPr id="51" name="Picture 50" descr="Logo&#10;&#10;Description automatically generated">
            <a:extLst>
              <a:ext uri="{FF2B5EF4-FFF2-40B4-BE49-F238E27FC236}">
                <a16:creationId xmlns:a16="http://schemas.microsoft.com/office/drawing/2014/main" id="{2E53808A-98CB-38F8-6696-1188042CC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4616" y="4356490"/>
            <a:ext cx="415973" cy="389162"/>
          </a:xfrm>
          <a:prstGeom prst="rect">
            <a:avLst/>
          </a:prstGeom>
        </p:spPr>
      </p:pic>
      <p:pic>
        <p:nvPicPr>
          <p:cNvPr id="52" name="Picture 51" descr="Icon&#10;&#10;Description automatically generated">
            <a:extLst>
              <a:ext uri="{FF2B5EF4-FFF2-40B4-BE49-F238E27FC236}">
                <a16:creationId xmlns:a16="http://schemas.microsoft.com/office/drawing/2014/main" id="{C24D94D0-378C-6965-D7F9-92401A09CC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5356" y="4338147"/>
            <a:ext cx="389162" cy="389162"/>
          </a:xfrm>
          <a:prstGeom prst="rect">
            <a:avLst/>
          </a:prstGeom>
        </p:spPr>
      </p:pic>
      <p:pic>
        <p:nvPicPr>
          <p:cNvPr id="53" name="Picture 52">
            <a:extLst>
              <a:ext uri="{FF2B5EF4-FFF2-40B4-BE49-F238E27FC236}">
                <a16:creationId xmlns:a16="http://schemas.microsoft.com/office/drawing/2014/main" id="{39E141DD-5E7C-61EF-E264-52F91711F1C2}"/>
              </a:ext>
            </a:extLst>
          </p:cNvPr>
          <p:cNvPicPr>
            <a:picLocks noChangeAspect="1"/>
          </p:cNvPicPr>
          <p:nvPr/>
        </p:nvPicPr>
        <p:blipFill>
          <a:blip r:embed="rId10"/>
          <a:stretch>
            <a:fillRect/>
          </a:stretch>
        </p:blipFill>
        <p:spPr>
          <a:xfrm>
            <a:off x="4850286" y="4308050"/>
            <a:ext cx="435206" cy="457241"/>
          </a:xfrm>
          <a:prstGeom prst="rect">
            <a:avLst/>
          </a:prstGeom>
        </p:spPr>
      </p:pic>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LHC1</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661954" y="4887560"/>
            <a:ext cx="3434045" cy="1856139"/>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150/130/110/90W</a:t>
            </a:r>
            <a:r>
              <a:rPr lang="en-US" sz="1000" b="1" dirty="0">
                <a:latin typeface="Open Sans" panose="020B0606030504020204" pitchFamily="34" charset="0"/>
                <a:ea typeface="Open Sans" panose="020B0606030504020204" pitchFamily="34" charset="0"/>
                <a:cs typeface="Open Sans" panose="020B0606030504020204" pitchFamily="34" charset="0"/>
              </a:rPr>
              <a:t>                                       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21,000 lumens</a:t>
            </a:r>
          </a:p>
          <a:p>
            <a:r>
              <a:rPr lang="en-US" sz="1000" dirty="0">
                <a:latin typeface="Open Sans" panose="020B0606030504020204" pitchFamily="34" charset="0"/>
                <a:ea typeface="Open Sans" panose="020B0606030504020204" pitchFamily="34" charset="0"/>
                <a:cs typeface="Open Sans" panose="020B0606030504020204" pitchFamily="34" charset="0"/>
              </a:rPr>
              <a:t>EM field Installed</a:t>
            </a:r>
            <a:endParaRPr lang="en-US" sz="1000" dirty="0"/>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C7DE153-8349-67C7-2129-61708F900A19}"/>
              </a:ext>
            </a:extLst>
          </p:cNvPr>
          <p:cNvSpPr txBox="1">
            <a:spLocks/>
          </p:cNvSpPr>
          <p:nvPr/>
        </p:nvSpPr>
        <p:spPr>
          <a:xfrm>
            <a:off x="6332266" y="4887560"/>
            <a:ext cx="2176879" cy="1856139"/>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latin typeface="Open Sans" panose="020B0606030504020204" pitchFamily="34" charset="0"/>
                <a:ea typeface="Open Sans" panose="020B0606030504020204" pitchFamily="34" charset="0"/>
                <a:cs typeface="Open Sans" panose="020B0606030504020204" pitchFamily="34" charset="0"/>
              </a:rPr>
              <a:t>23”x 12” &amp; 29” x 14”</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 Dim-to-off</a:t>
            </a:r>
          </a:p>
          <a:p>
            <a:r>
              <a:rPr lang="en-US" sz="1000" dirty="0">
                <a:latin typeface="Open Sans" panose="020B0606030504020204" pitchFamily="34" charset="0"/>
                <a:ea typeface="Open Sans" panose="020B0606030504020204" pitchFamily="34" charset="0"/>
                <a:cs typeface="Open Sans" panose="020B0606030504020204" pitchFamily="34" charset="0"/>
              </a:rPr>
              <a:t>Up to 150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 V, 120-347V &amp;            277-480V</a:t>
            </a:r>
          </a:p>
          <a:p>
            <a:r>
              <a:rPr lang="en-US" sz="1000" dirty="0">
                <a:latin typeface="Open Sans" panose="020B0606030504020204" pitchFamily="34" charset="0"/>
                <a:ea typeface="Open Sans" panose="020B0606030504020204" pitchFamily="34" charset="0"/>
                <a:cs typeface="Open Sans" panose="020B0606030504020204" pitchFamily="34" charset="0"/>
              </a:rPr>
              <a:t>-40°F to 122°F (-40°C to 50°C) </a:t>
            </a:r>
          </a:p>
        </p:txBody>
      </p:sp>
      <p:pic>
        <p:nvPicPr>
          <p:cNvPr id="9" name="Picture 8" descr="Icon&#10;&#10;Description automatically generated">
            <a:extLst>
              <a:ext uri="{FF2B5EF4-FFF2-40B4-BE49-F238E27FC236}">
                <a16:creationId xmlns:a16="http://schemas.microsoft.com/office/drawing/2014/main" id="{C0AE424D-24C5-948B-BB98-587209A7F5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7786" y="4136007"/>
            <a:ext cx="457200" cy="457200"/>
          </a:xfrm>
          <a:prstGeom prst="rect">
            <a:avLst/>
          </a:prstGeom>
        </p:spPr>
      </p:pic>
      <p:sp>
        <p:nvSpPr>
          <p:cNvPr id="13" name="Text Placeholder 60">
            <a:extLst>
              <a:ext uri="{FF2B5EF4-FFF2-40B4-BE49-F238E27FC236}">
                <a16:creationId xmlns:a16="http://schemas.microsoft.com/office/drawing/2014/main" id="{FE568DAA-0F4D-BA62-AE90-3723BE7BCF4E}"/>
              </a:ext>
            </a:extLst>
          </p:cNvPr>
          <p:cNvSpPr txBox="1">
            <a:spLocks/>
          </p:cNvSpPr>
          <p:nvPr/>
        </p:nvSpPr>
        <p:spPr>
          <a:xfrm>
            <a:off x="6252099" y="1038531"/>
            <a:ext cx="5830278" cy="40967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latin typeface="Open Sans" panose="020B0606030504020204" pitchFamily="34" charset="0"/>
                <a:ea typeface="Open Sans" panose="020B0606030504020204" pitchFamily="34" charset="0"/>
                <a:cs typeface="Open Sans" panose="020B0606030504020204" pitchFamily="34" charset="0"/>
              </a:rPr>
              <a:t>LH1</a:t>
            </a:r>
          </a:p>
        </p:txBody>
      </p:sp>
      <p:sp>
        <p:nvSpPr>
          <p:cNvPr id="14" name="Content Placeholder 2">
            <a:extLst>
              <a:ext uri="{FF2B5EF4-FFF2-40B4-BE49-F238E27FC236}">
                <a16:creationId xmlns:a16="http://schemas.microsoft.com/office/drawing/2014/main" id="{71994565-3408-3F8F-2A01-B8CEE499476B}"/>
              </a:ext>
            </a:extLst>
          </p:cNvPr>
          <p:cNvSpPr txBox="1">
            <a:spLocks/>
          </p:cNvSpPr>
          <p:nvPr/>
        </p:nvSpPr>
        <p:spPr>
          <a:xfrm>
            <a:off x="8559417" y="4878596"/>
            <a:ext cx="3505761" cy="1883032"/>
          </a:xfrm>
          <a:prstGeom prst="rect">
            <a:avLst/>
          </a:prstGeom>
          <a:ln w="28575">
            <a:noFill/>
          </a:ln>
        </p:spPr>
        <p:txBody>
          <a:bodyPr vert="horz" lIns="91440" tIns="45720" rIns="91440" bIns="45720" rtlCol="0" anchor="t">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a:ea typeface="Open Sans"/>
                <a:cs typeface="Open Sans"/>
              </a:rPr>
              <a:t>Fixed Wattage: </a:t>
            </a:r>
            <a:r>
              <a:rPr lang="en-US" sz="1000" dirty="0">
                <a:latin typeface="Open Sans"/>
                <a:ea typeface="Open Sans"/>
                <a:cs typeface="Open Sans"/>
              </a:rPr>
              <a:t>90, 130, 160, 200, 240W                    </a:t>
            </a:r>
            <a:r>
              <a:rPr lang="en-US" sz="1000" b="1" dirty="0">
                <a:latin typeface="Open Sans"/>
                <a:ea typeface="Open Sans"/>
                <a:cs typeface="Open Sans"/>
              </a:rPr>
              <a:t>Fixed CCT: </a:t>
            </a:r>
            <a:r>
              <a:rPr lang="en-US" sz="1000" dirty="0">
                <a:latin typeface="Open Sans"/>
                <a:ea typeface="Open Sans"/>
                <a:cs typeface="Open Sans"/>
              </a:rPr>
              <a:t>4000, 5000K</a:t>
            </a:r>
          </a:p>
          <a:p>
            <a:r>
              <a:rPr lang="en-US" sz="1000" b="1" dirty="0">
                <a:latin typeface="Open Sans"/>
                <a:ea typeface="Open Sans"/>
                <a:cs typeface="Open Sans"/>
              </a:rPr>
              <a:t>PowerSet: </a:t>
            </a:r>
            <a:r>
              <a:rPr lang="en-US" sz="1000" dirty="0">
                <a:latin typeface="Open Sans"/>
                <a:ea typeface="Open Sans"/>
                <a:cs typeface="Open Sans"/>
              </a:rPr>
              <a:t>320/300/280/260W;440/400/380/360W </a:t>
            </a:r>
            <a:r>
              <a:rPr lang="en-US" sz="1000" b="1" dirty="0">
                <a:latin typeface="Open Sans"/>
                <a:ea typeface="Open Sans"/>
                <a:cs typeface="Open Sans"/>
              </a:rPr>
              <a:t>Fixed CCT: </a:t>
            </a:r>
            <a:r>
              <a:rPr lang="en-US" sz="1000" dirty="0">
                <a:latin typeface="Open Sans"/>
                <a:ea typeface="Open Sans"/>
                <a:cs typeface="Open Sans"/>
              </a:rPr>
              <a:t>4000, 5000K</a:t>
            </a:r>
          </a:p>
          <a:p>
            <a:r>
              <a:rPr lang="en-US" sz="1000" b="1" dirty="0">
                <a:latin typeface="Open Sans"/>
                <a:ea typeface="Open Sans"/>
                <a:cs typeface="Open Sans"/>
              </a:rPr>
              <a:t>PowerSet: </a:t>
            </a:r>
            <a:r>
              <a:rPr lang="en-US" sz="1000" dirty="0">
                <a:latin typeface="Open Sans"/>
                <a:ea typeface="Open Sans"/>
                <a:cs typeface="Open Sans"/>
              </a:rPr>
              <a:t>160/130/110/90W; 240/220/200/180W </a:t>
            </a:r>
            <a:r>
              <a:rPr lang="en-US" sz="1000" b="1" dirty="0">
                <a:latin typeface="Open Sans"/>
                <a:ea typeface="Open Sans"/>
                <a:cs typeface="Open Sans"/>
              </a:rPr>
              <a:t>FieldCCeT: </a:t>
            </a:r>
            <a:r>
              <a:rPr lang="en-US" sz="1000" dirty="0">
                <a:latin typeface="Open Sans"/>
                <a:ea typeface="Open Sans"/>
                <a:cs typeface="Open Sans"/>
              </a:rPr>
              <a:t>40/5000K</a:t>
            </a:r>
          </a:p>
          <a:p>
            <a:r>
              <a:rPr lang="en-US" sz="1000" dirty="0">
                <a:latin typeface="Open Sans"/>
                <a:ea typeface="Open Sans"/>
                <a:cs typeface="Open Sans"/>
              </a:rPr>
              <a:t>Up to 66,000 lumens</a:t>
            </a:r>
          </a:p>
          <a:p>
            <a:r>
              <a:rPr lang="en-US" sz="1000" dirty="0">
                <a:latin typeface="Open Sans"/>
                <a:ea typeface="Open Sans"/>
                <a:cs typeface="Open Sans"/>
              </a:rPr>
              <a:t>EM factory or field installed</a:t>
            </a:r>
          </a:p>
        </p:txBody>
      </p:sp>
      <p:sp>
        <p:nvSpPr>
          <p:cNvPr id="15" name="Rectangle 14">
            <a:extLst>
              <a:ext uri="{FF2B5EF4-FFF2-40B4-BE49-F238E27FC236}">
                <a16:creationId xmlns:a16="http://schemas.microsoft.com/office/drawing/2014/main" id="{CEF4D4C2-8A98-5CA0-7E50-C4CEB65685B2}"/>
              </a:ext>
            </a:extLst>
          </p:cNvPr>
          <p:cNvSpPr/>
          <p:nvPr/>
        </p:nvSpPr>
        <p:spPr>
          <a:xfrm>
            <a:off x="6269517"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and green logo with a green leaf&#10;&#10;Description automatically generated">
            <a:extLst>
              <a:ext uri="{FF2B5EF4-FFF2-40B4-BE49-F238E27FC236}">
                <a16:creationId xmlns:a16="http://schemas.microsoft.com/office/drawing/2014/main" id="{B7DFD0F5-0EC0-C7E5-5D34-3CAF29948B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6164" y="4248113"/>
            <a:ext cx="587713" cy="587713"/>
          </a:xfrm>
          <a:prstGeom prst="rect">
            <a:avLst/>
          </a:prstGeom>
        </p:spPr>
      </p:pic>
      <p:pic>
        <p:nvPicPr>
          <p:cNvPr id="25" name="Picture 24" descr="A logo for a company&#10;&#10;Description automatically generated">
            <a:extLst>
              <a:ext uri="{FF2B5EF4-FFF2-40B4-BE49-F238E27FC236}">
                <a16:creationId xmlns:a16="http://schemas.microsoft.com/office/drawing/2014/main" id="{AEF1FB16-F99B-6995-E1A6-D0EF9ABC0F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1521" y="4257594"/>
            <a:ext cx="587713" cy="587713"/>
          </a:xfrm>
          <a:prstGeom prst="rect">
            <a:avLst/>
          </a:prstGeom>
        </p:spPr>
      </p:pic>
      <p:sp>
        <p:nvSpPr>
          <p:cNvPr id="26" name="Rectangle 25">
            <a:extLst>
              <a:ext uri="{FF2B5EF4-FFF2-40B4-BE49-F238E27FC236}">
                <a16:creationId xmlns:a16="http://schemas.microsoft.com/office/drawing/2014/main" id="{77B83F54-2267-0675-BA7A-B5ED0A4AF6C8}"/>
              </a:ext>
            </a:extLst>
          </p:cNvPr>
          <p:cNvSpPr/>
          <p:nvPr/>
        </p:nvSpPr>
        <p:spPr>
          <a:xfrm>
            <a:off x="6447460" y="4136008"/>
            <a:ext cx="5382763" cy="699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DEE9D57-2F41-8552-39B2-180F06DA7FE4}"/>
              </a:ext>
            </a:extLst>
          </p:cNvPr>
          <p:cNvPicPr>
            <a:picLocks noChangeAspect="1"/>
          </p:cNvPicPr>
          <p:nvPr/>
        </p:nvPicPr>
        <p:blipFill>
          <a:blip r:embed="rId5"/>
          <a:stretch>
            <a:fillRect/>
          </a:stretch>
        </p:blipFill>
        <p:spPr>
          <a:xfrm>
            <a:off x="9630338" y="4277752"/>
            <a:ext cx="484416" cy="435361"/>
          </a:xfrm>
          <a:prstGeom prst="rect">
            <a:avLst/>
          </a:prstGeom>
        </p:spPr>
      </p:pic>
      <p:pic>
        <p:nvPicPr>
          <p:cNvPr id="28" name="Picture 27">
            <a:extLst>
              <a:ext uri="{FF2B5EF4-FFF2-40B4-BE49-F238E27FC236}">
                <a16:creationId xmlns:a16="http://schemas.microsoft.com/office/drawing/2014/main" id="{15F267BB-EA6E-F448-0753-D0C13A558B85}"/>
              </a:ext>
            </a:extLst>
          </p:cNvPr>
          <p:cNvPicPr>
            <a:picLocks noChangeAspect="1"/>
          </p:cNvPicPr>
          <p:nvPr/>
        </p:nvPicPr>
        <p:blipFill>
          <a:blip r:embed="rId6"/>
          <a:stretch>
            <a:fillRect/>
          </a:stretch>
        </p:blipFill>
        <p:spPr>
          <a:xfrm>
            <a:off x="9135191" y="4278783"/>
            <a:ext cx="459889" cy="453757"/>
          </a:xfrm>
          <a:prstGeom prst="rect">
            <a:avLst/>
          </a:prstGeom>
        </p:spPr>
      </p:pic>
      <p:pic>
        <p:nvPicPr>
          <p:cNvPr id="29" name="Picture 28" descr="Logo&#10;&#10;Description automatically generated">
            <a:extLst>
              <a:ext uri="{FF2B5EF4-FFF2-40B4-BE49-F238E27FC236}">
                <a16:creationId xmlns:a16="http://schemas.microsoft.com/office/drawing/2014/main" id="{2AAB8695-ACD1-2ACC-A00F-D17C6939A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0854" y="4294927"/>
            <a:ext cx="330832" cy="428078"/>
          </a:xfrm>
          <a:prstGeom prst="rect">
            <a:avLst/>
          </a:prstGeom>
        </p:spPr>
      </p:pic>
      <p:pic>
        <p:nvPicPr>
          <p:cNvPr id="30" name="Picture 29" descr="Logo&#10;&#10;Description automatically generated">
            <a:extLst>
              <a:ext uri="{FF2B5EF4-FFF2-40B4-BE49-F238E27FC236}">
                <a16:creationId xmlns:a16="http://schemas.microsoft.com/office/drawing/2014/main" id="{0F95E55C-16C7-D6E5-AE14-D41A47EC1B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9208" y="4327223"/>
            <a:ext cx="415973" cy="389162"/>
          </a:xfrm>
          <a:prstGeom prst="rect">
            <a:avLst/>
          </a:prstGeom>
        </p:spPr>
      </p:pic>
      <p:pic>
        <p:nvPicPr>
          <p:cNvPr id="31" name="Picture 30" descr="Icon&#10;&#10;Description automatically generated">
            <a:extLst>
              <a:ext uri="{FF2B5EF4-FFF2-40B4-BE49-F238E27FC236}">
                <a16:creationId xmlns:a16="http://schemas.microsoft.com/office/drawing/2014/main" id="{0876BA5F-5F91-97CA-C02C-23136376A7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9948" y="4308880"/>
            <a:ext cx="389162" cy="389162"/>
          </a:xfrm>
          <a:prstGeom prst="rect">
            <a:avLst/>
          </a:prstGeom>
        </p:spPr>
      </p:pic>
      <p:pic>
        <p:nvPicPr>
          <p:cNvPr id="32" name="Picture 31">
            <a:extLst>
              <a:ext uri="{FF2B5EF4-FFF2-40B4-BE49-F238E27FC236}">
                <a16:creationId xmlns:a16="http://schemas.microsoft.com/office/drawing/2014/main" id="{589309AE-08A6-6005-9AF8-F4F7F1AC876C}"/>
              </a:ext>
            </a:extLst>
          </p:cNvPr>
          <p:cNvPicPr>
            <a:picLocks noChangeAspect="1"/>
          </p:cNvPicPr>
          <p:nvPr/>
        </p:nvPicPr>
        <p:blipFill>
          <a:blip r:embed="rId10"/>
          <a:stretch>
            <a:fillRect/>
          </a:stretch>
        </p:blipFill>
        <p:spPr>
          <a:xfrm>
            <a:off x="10784878" y="4278783"/>
            <a:ext cx="435206" cy="457241"/>
          </a:xfrm>
          <a:prstGeom prst="rect">
            <a:avLst/>
          </a:prstGeom>
        </p:spPr>
      </p:pic>
      <p:pic>
        <p:nvPicPr>
          <p:cNvPr id="33" name="Picture 32" descr="A white and green logo with a green leaf&#10;&#10;Description automatically generated">
            <a:extLst>
              <a:ext uri="{FF2B5EF4-FFF2-40B4-BE49-F238E27FC236}">
                <a16:creationId xmlns:a16="http://schemas.microsoft.com/office/drawing/2014/main" id="{22608BD2-78C3-4612-66BD-FDAD37DF34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0756" y="4218846"/>
            <a:ext cx="587713" cy="587713"/>
          </a:xfrm>
          <a:prstGeom prst="rect">
            <a:avLst/>
          </a:prstGeom>
        </p:spPr>
      </p:pic>
      <p:pic>
        <p:nvPicPr>
          <p:cNvPr id="34" name="Picture 33" descr="A logo for a company&#10;&#10;Description automatically generated">
            <a:extLst>
              <a:ext uri="{FF2B5EF4-FFF2-40B4-BE49-F238E27FC236}">
                <a16:creationId xmlns:a16="http://schemas.microsoft.com/office/drawing/2014/main" id="{E0636994-3088-CBBE-7DA7-3CBCA4E582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6113" y="4228327"/>
            <a:ext cx="587713" cy="587713"/>
          </a:xfrm>
          <a:prstGeom prst="rect">
            <a:avLst/>
          </a:prstGeom>
        </p:spPr>
      </p:pic>
      <p:sp>
        <p:nvSpPr>
          <p:cNvPr id="35" name="TextBox 34">
            <a:extLst>
              <a:ext uri="{FF2B5EF4-FFF2-40B4-BE49-F238E27FC236}">
                <a16:creationId xmlns:a16="http://schemas.microsoft.com/office/drawing/2014/main" id="{4E984235-FA4D-D23E-2FB4-2AE21A52F7D9}"/>
              </a:ext>
            </a:extLst>
          </p:cNvPr>
          <p:cNvSpPr txBox="1"/>
          <p:nvPr/>
        </p:nvSpPr>
        <p:spPr>
          <a:xfrm>
            <a:off x="2709938" y="1533572"/>
            <a:ext cx="3455773"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Comes with V-hook and aircraft cables</a:t>
            </a:r>
          </a:p>
        </p:txBody>
      </p:sp>
      <p:sp>
        <p:nvSpPr>
          <p:cNvPr id="36" name="TextBox 35">
            <a:extLst>
              <a:ext uri="{FF2B5EF4-FFF2-40B4-BE49-F238E27FC236}">
                <a16:creationId xmlns:a16="http://schemas.microsoft.com/office/drawing/2014/main" id="{36A94378-BDF8-2C57-0BC7-373C00F1F8DE}"/>
              </a:ext>
            </a:extLst>
          </p:cNvPr>
          <p:cNvSpPr txBox="1"/>
          <p:nvPr/>
        </p:nvSpPr>
        <p:spPr>
          <a:xfrm>
            <a:off x="6832869" y="3565692"/>
            <a:ext cx="3455773"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Comes with V-hook and aircraft cables</a:t>
            </a:r>
          </a:p>
        </p:txBody>
      </p:sp>
    </p:spTree>
    <p:extLst>
      <p:ext uri="{BB962C8B-B14F-4D97-AF65-F5344CB8AC3E}">
        <p14:creationId xmlns:p14="http://schemas.microsoft.com/office/powerpoint/2010/main" val="202421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488020" y="4897086"/>
            <a:ext cx="2217079" cy="1770414"/>
          </a:xfrm>
          <a:ln>
            <a:noFill/>
          </a:ln>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11” &amp; 13”</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150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100-277V &amp; 120-347V</a:t>
            </a:r>
          </a:p>
          <a:p>
            <a:r>
              <a:rPr lang="en-US" sz="1000" dirty="0">
                <a:latin typeface="Open Sans" panose="020B0606030504020204" pitchFamily="34" charset="0"/>
                <a:ea typeface="Open Sans" panose="020B0606030504020204" pitchFamily="34" charset="0"/>
                <a:cs typeface="Open Sans" panose="020B0606030504020204" pitchFamily="34" charset="0"/>
              </a:rPr>
              <a:t>-40°F to 122°F (-40°C to 50°C) </a:t>
            </a:r>
          </a:p>
          <a:p>
            <a:pPr marL="0" indent="0">
              <a:buNone/>
            </a:pPr>
            <a:endParaRPr lang="en-US" dirty="0"/>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ROUND HIGH/LOW BAY</a:t>
            </a:r>
          </a:p>
        </p:txBody>
      </p:sp>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BAYE3</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571750" y="4897086"/>
            <a:ext cx="3524250" cy="1770414"/>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100, 150, 200, 240, 300W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5000K</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150/130/100W; 240/200/180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35/40/5000K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45,000 lumens</a:t>
            </a:r>
          </a:p>
          <a:p>
            <a:pPr marL="0" indent="0">
              <a:buNone/>
            </a:pPr>
            <a:endParaRPr lang="en-US" dirty="0"/>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C7DE153-8349-67C7-2129-61708F900A19}"/>
              </a:ext>
            </a:extLst>
          </p:cNvPr>
          <p:cNvSpPr txBox="1">
            <a:spLocks/>
          </p:cNvSpPr>
          <p:nvPr/>
        </p:nvSpPr>
        <p:spPr>
          <a:xfrm>
            <a:off x="6448235" y="4897086"/>
            <a:ext cx="2217079" cy="1770414"/>
          </a:xfrm>
          <a:prstGeom prst="rect">
            <a:avLst/>
          </a:prstGeom>
          <a:ln w="28575">
            <a:noFill/>
          </a:ln>
        </p:spPr>
        <p:txBody>
          <a:bodyPr vert="horz" lIns="91440" tIns="45720" rIns="91440" bIns="45720" rtlCol="0">
            <a:normAutofit fontScale="92500"/>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Open Sans" panose="020B0606030504020204" pitchFamily="34" charset="0"/>
                <a:ea typeface="Open Sans" panose="020B0606030504020204" pitchFamily="34" charset="0"/>
                <a:cs typeface="Open Sans" panose="020B0606030504020204" pitchFamily="34" charset="0"/>
              </a:rPr>
              <a:t>13” &amp; 15”</a:t>
            </a:r>
          </a:p>
          <a:p>
            <a:r>
              <a:rPr lang="en-US" sz="11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100" dirty="0">
                <a:latin typeface="Open Sans" panose="020B0606030504020204" pitchFamily="34" charset="0"/>
                <a:ea typeface="Open Sans" panose="020B0606030504020204" pitchFamily="34" charset="0"/>
                <a:cs typeface="Open Sans" panose="020B0606030504020204" pitchFamily="34" charset="0"/>
              </a:rPr>
              <a:t>Up to 160 </a:t>
            </a:r>
            <a:r>
              <a:rPr lang="en-US" sz="1100" dirty="0" err="1">
                <a:latin typeface="Open Sans" panose="020B0606030504020204" pitchFamily="34" charset="0"/>
                <a:ea typeface="Open Sans" panose="020B0606030504020204" pitchFamily="34" charset="0"/>
                <a:cs typeface="Open Sans" panose="020B0606030504020204" pitchFamily="34" charset="0"/>
              </a:rPr>
              <a:t>lm</a:t>
            </a:r>
            <a:r>
              <a:rPr lang="en-US" sz="1100" dirty="0">
                <a:latin typeface="Open Sans" panose="020B0606030504020204" pitchFamily="34" charset="0"/>
                <a:ea typeface="Open Sans" panose="020B0606030504020204" pitchFamily="34" charset="0"/>
                <a:cs typeface="Open Sans" panose="020B0606030504020204" pitchFamily="34" charset="0"/>
              </a:rPr>
              <a:t>/W</a:t>
            </a:r>
          </a:p>
          <a:p>
            <a:r>
              <a:rPr lang="en-US" sz="1100" dirty="0">
                <a:latin typeface="Open Sans" panose="020B0606030504020204" pitchFamily="34" charset="0"/>
                <a:ea typeface="Open Sans" panose="020B0606030504020204" pitchFamily="34" charset="0"/>
                <a:cs typeface="Open Sans" panose="020B0606030504020204" pitchFamily="34" charset="0"/>
              </a:rPr>
              <a:t>100-277V, 277-480V, 120-347V</a:t>
            </a:r>
          </a:p>
          <a:p>
            <a:r>
              <a:rPr lang="en-US" sz="1100" dirty="0">
                <a:latin typeface="Open Sans" panose="020B0606030504020204" pitchFamily="34" charset="0"/>
                <a:ea typeface="Open Sans" panose="020B0606030504020204" pitchFamily="34" charset="0"/>
                <a:cs typeface="Open Sans" panose="020B0606030504020204" pitchFamily="34" charset="0"/>
              </a:rPr>
              <a:t>-40°F to 122°F (-40°C to 50°C) </a:t>
            </a:r>
          </a:p>
          <a:p>
            <a:pPr marL="0" indent="0">
              <a:buNone/>
            </a:pPr>
            <a:endParaRPr lang="en-US" dirty="0"/>
          </a:p>
        </p:txBody>
      </p:sp>
      <p:sp>
        <p:nvSpPr>
          <p:cNvPr id="13" name="Text Placeholder 60">
            <a:extLst>
              <a:ext uri="{FF2B5EF4-FFF2-40B4-BE49-F238E27FC236}">
                <a16:creationId xmlns:a16="http://schemas.microsoft.com/office/drawing/2014/main" id="{FE568DAA-0F4D-BA62-AE90-3723BE7BCF4E}"/>
              </a:ext>
            </a:extLst>
          </p:cNvPr>
          <p:cNvSpPr txBox="1">
            <a:spLocks/>
          </p:cNvSpPr>
          <p:nvPr/>
        </p:nvSpPr>
        <p:spPr>
          <a:xfrm>
            <a:off x="6252099" y="1038531"/>
            <a:ext cx="5830278" cy="40967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t>HBX3</a:t>
            </a:r>
          </a:p>
        </p:txBody>
      </p:sp>
      <p:sp>
        <p:nvSpPr>
          <p:cNvPr id="14" name="Content Placeholder 2">
            <a:extLst>
              <a:ext uri="{FF2B5EF4-FFF2-40B4-BE49-F238E27FC236}">
                <a16:creationId xmlns:a16="http://schemas.microsoft.com/office/drawing/2014/main" id="{71994565-3408-3F8F-2A01-B8CEE499476B}"/>
              </a:ext>
            </a:extLst>
          </p:cNvPr>
          <p:cNvSpPr txBox="1">
            <a:spLocks/>
          </p:cNvSpPr>
          <p:nvPr/>
        </p:nvSpPr>
        <p:spPr>
          <a:xfrm>
            <a:off x="8531965" y="4897086"/>
            <a:ext cx="3524250" cy="1770414"/>
          </a:xfrm>
          <a:prstGeom prst="rect">
            <a:avLst/>
          </a:prstGeom>
          <a:ln w="28575">
            <a:noFill/>
          </a:ln>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1" dirty="0">
                <a:latin typeface="Open Sans"/>
                <a:ea typeface="Open Sans"/>
                <a:cs typeface="Open Sans"/>
              </a:rPr>
              <a:t>Fixed Wattage: </a:t>
            </a:r>
            <a:r>
              <a:rPr lang="en-US" sz="1000" dirty="0">
                <a:latin typeface="Open Sans"/>
                <a:ea typeface="Open Sans"/>
                <a:cs typeface="Open Sans"/>
              </a:rPr>
              <a:t>150; 200W                                            </a:t>
            </a:r>
            <a:r>
              <a:rPr lang="en-US" sz="1000" b="1" dirty="0">
                <a:latin typeface="Open Sans"/>
                <a:ea typeface="Open Sans"/>
                <a:cs typeface="Open Sans"/>
              </a:rPr>
              <a:t>Fixed CCT: </a:t>
            </a:r>
            <a:r>
              <a:rPr lang="en-US" sz="1000" dirty="0">
                <a:latin typeface="Open Sans"/>
                <a:ea typeface="Open Sans"/>
                <a:cs typeface="Open Sans"/>
              </a:rPr>
              <a:t>5000K</a:t>
            </a:r>
          </a:p>
          <a:p>
            <a:r>
              <a:rPr lang="en-US" sz="1000" b="1" dirty="0">
                <a:latin typeface="Open Sans"/>
                <a:ea typeface="Open Sans"/>
                <a:cs typeface="Open Sans"/>
              </a:rPr>
              <a:t>PowerSet: </a:t>
            </a:r>
            <a:r>
              <a:rPr lang="en-US" sz="1000" dirty="0">
                <a:latin typeface="Open Sans"/>
                <a:ea typeface="Open Sans"/>
                <a:cs typeface="Open Sans"/>
              </a:rPr>
              <a:t>150/130/100/80W; 240/220/200/180; 300/285/270/255W                                                            </a:t>
            </a:r>
            <a:r>
              <a:rPr lang="en-US" sz="1000" b="1" dirty="0">
                <a:latin typeface="Open Sans"/>
                <a:ea typeface="Open Sans"/>
                <a:cs typeface="Open Sans"/>
              </a:rPr>
              <a:t>Fixed CCT: </a:t>
            </a:r>
            <a:r>
              <a:rPr lang="en-US" sz="1000" dirty="0">
                <a:latin typeface="Open Sans"/>
                <a:ea typeface="Open Sans"/>
                <a:cs typeface="Open Sans"/>
              </a:rPr>
              <a:t>4000, 5000K</a:t>
            </a:r>
          </a:p>
          <a:p>
            <a:r>
              <a:rPr lang="en-US" sz="1000" b="1" dirty="0">
                <a:latin typeface="Open Sans"/>
                <a:ea typeface="Open Sans"/>
                <a:cs typeface="Open Sans"/>
              </a:rPr>
              <a:t>PowerSet: </a:t>
            </a:r>
            <a:r>
              <a:rPr lang="en-US" sz="1000" dirty="0">
                <a:latin typeface="Open Sans"/>
                <a:ea typeface="Open Sans"/>
                <a:cs typeface="Open Sans"/>
              </a:rPr>
              <a:t>150/130/100/80W;240/220/200/180W </a:t>
            </a:r>
            <a:r>
              <a:rPr lang="en-US" sz="1000" b="1" dirty="0">
                <a:latin typeface="Open Sans"/>
                <a:ea typeface="Open Sans"/>
                <a:cs typeface="Open Sans"/>
              </a:rPr>
              <a:t>FieldCCeT: </a:t>
            </a:r>
            <a:r>
              <a:rPr lang="en-US" sz="1000" dirty="0">
                <a:latin typeface="Open Sans"/>
                <a:ea typeface="Open Sans"/>
                <a:cs typeface="Open Sans"/>
              </a:rPr>
              <a:t>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48,000 lumens</a:t>
            </a:r>
          </a:p>
        </p:txBody>
      </p:sp>
      <p:sp>
        <p:nvSpPr>
          <p:cNvPr id="15" name="Rectangle 14">
            <a:extLst>
              <a:ext uri="{FF2B5EF4-FFF2-40B4-BE49-F238E27FC236}">
                <a16:creationId xmlns:a16="http://schemas.microsoft.com/office/drawing/2014/main" id="{CEF4D4C2-8A98-5CA0-7E50-C4CEB65685B2}"/>
              </a:ext>
            </a:extLst>
          </p:cNvPr>
          <p:cNvSpPr/>
          <p:nvPr/>
        </p:nvSpPr>
        <p:spPr>
          <a:xfrm>
            <a:off x="6269517"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close-up of a light&#10;&#10;Description automatically generated">
            <a:extLst>
              <a:ext uri="{FF2B5EF4-FFF2-40B4-BE49-F238E27FC236}">
                <a16:creationId xmlns:a16="http://schemas.microsoft.com/office/drawing/2014/main" id="{6A37D9EE-B99F-58D6-1882-DBBE11623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63" y="1514089"/>
            <a:ext cx="5286375" cy="3371850"/>
          </a:xfrm>
          <a:prstGeom prst="rect">
            <a:avLst/>
          </a:prstGeom>
        </p:spPr>
      </p:pic>
      <p:pic>
        <p:nvPicPr>
          <p:cNvPr id="39" name="Picture 38" descr="A close-up of a light&#10;&#10;Description automatically generated">
            <a:extLst>
              <a:ext uri="{FF2B5EF4-FFF2-40B4-BE49-F238E27FC236}">
                <a16:creationId xmlns:a16="http://schemas.microsoft.com/office/drawing/2014/main" id="{7F17A1FE-B9D1-4267-E078-F10437904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678" y="1514089"/>
            <a:ext cx="5286375" cy="3371850"/>
          </a:xfrm>
          <a:prstGeom prst="rect">
            <a:avLst/>
          </a:prstGeom>
        </p:spPr>
      </p:pic>
      <p:sp>
        <p:nvSpPr>
          <p:cNvPr id="56" name="Rectangle 55">
            <a:extLst>
              <a:ext uri="{FF2B5EF4-FFF2-40B4-BE49-F238E27FC236}">
                <a16:creationId xmlns:a16="http://schemas.microsoft.com/office/drawing/2014/main" id="{59933B33-4F1A-35F6-9ED8-D5AF1E50C0A2}"/>
              </a:ext>
            </a:extLst>
          </p:cNvPr>
          <p:cNvSpPr/>
          <p:nvPr/>
        </p:nvSpPr>
        <p:spPr>
          <a:xfrm>
            <a:off x="559463" y="4317276"/>
            <a:ext cx="5286375"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6D4777-FDFC-5057-FCA5-F7B5E09EDAED}"/>
              </a:ext>
            </a:extLst>
          </p:cNvPr>
          <p:cNvSpPr/>
          <p:nvPr/>
        </p:nvSpPr>
        <p:spPr>
          <a:xfrm>
            <a:off x="6448235" y="4322849"/>
            <a:ext cx="5460624"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D9A1139-2736-42C7-4F6E-CADA64244F8F}"/>
              </a:ext>
            </a:extLst>
          </p:cNvPr>
          <p:cNvPicPr>
            <a:picLocks noChangeAspect="1"/>
          </p:cNvPicPr>
          <p:nvPr/>
        </p:nvPicPr>
        <p:blipFill>
          <a:blip r:embed="rId5"/>
          <a:stretch>
            <a:fillRect/>
          </a:stretch>
        </p:blipFill>
        <p:spPr>
          <a:xfrm>
            <a:off x="3733846" y="4345030"/>
            <a:ext cx="484416" cy="435361"/>
          </a:xfrm>
          <a:prstGeom prst="rect">
            <a:avLst/>
          </a:prstGeom>
        </p:spPr>
      </p:pic>
      <p:pic>
        <p:nvPicPr>
          <p:cNvPr id="42" name="Picture 41">
            <a:extLst>
              <a:ext uri="{FF2B5EF4-FFF2-40B4-BE49-F238E27FC236}">
                <a16:creationId xmlns:a16="http://schemas.microsoft.com/office/drawing/2014/main" id="{2F6FEECE-E728-3D7B-9892-F79D037D7BF4}"/>
              </a:ext>
            </a:extLst>
          </p:cNvPr>
          <p:cNvPicPr>
            <a:picLocks noChangeAspect="1"/>
          </p:cNvPicPr>
          <p:nvPr/>
        </p:nvPicPr>
        <p:blipFill>
          <a:blip r:embed="rId6"/>
          <a:stretch>
            <a:fillRect/>
          </a:stretch>
        </p:blipFill>
        <p:spPr>
          <a:xfrm>
            <a:off x="3238699" y="4346061"/>
            <a:ext cx="459889" cy="453757"/>
          </a:xfrm>
          <a:prstGeom prst="rect">
            <a:avLst/>
          </a:prstGeom>
        </p:spPr>
      </p:pic>
      <p:pic>
        <p:nvPicPr>
          <p:cNvPr id="43" name="Picture 42" descr="Logo&#10;&#10;Description automatically generated">
            <a:extLst>
              <a:ext uri="{FF2B5EF4-FFF2-40B4-BE49-F238E27FC236}">
                <a16:creationId xmlns:a16="http://schemas.microsoft.com/office/drawing/2014/main" id="{D45C8B14-3650-7A16-3309-640E248DED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362" y="4362205"/>
            <a:ext cx="330832" cy="428078"/>
          </a:xfrm>
          <a:prstGeom prst="rect">
            <a:avLst/>
          </a:prstGeom>
        </p:spPr>
      </p:pic>
      <p:pic>
        <p:nvPicPr>
          <p:cNvPr id="44" name="Picture 43" descr="Logo&#10;&#10;Description automatically generated">
            <a:extLst>
              <a:ext uri="{FF2B5EF4-FFF2-40B4-BE49-F238E27FC236}">
                <a16:creationId xmlns:a16="http://schemas.microsoft.com/office/drawing/2014/main" id="{09B70A6C-392D-428E-0F1C-D032D278F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716" y="4394501"/>
            <a:ext cx="415973" cy="389162"/>
          </a:xfrm>
          <a:prstGeom prst="rect">
            <a:avLst/>
          </a:prstGeom>
        </p:spPr>
      </p:pic>
      <p:pic>
        <p:nvPicPr>
          <p:cNvPr id="45" name="Picture 44" descr="Icon&#10;&#10;Description automatically generated">
            <a:extLst>
              <a:ext uri="{FF2B5EF4-FFF2-40B4-BE49-F238E27FC236}">
                <a16:creationId xmlns:a16="http://schemas.microsoft.com/office/drawing/2014/main" id="{85E2089F-B8AF-8E9C-CA04-1BF05E4D35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3456" y="4376158"/>
            <a:ext cx="389162" cy="389162"/>
          </a:xfrm>
          <a:prstGeom prst="rect">
            <a:avLst/>
          </a:prstGeom>
        </p:spPr>
      </p:pic>
      <p:pic>
        <p:nvPicPr>
          <p:cNvPr id="46" name="Picture 45">
            <a:extLst>
              <a:ext uri="{FF2B5EF4-FFF2-40B4-BE49-F238E27FC236}">
                <a16:creationId xmlns:a16="http://schemas.microsoft.com/office/drawing/2014/main" id="{B7DF9D7D-15F8-216E-696F-63D5012C3481}"/>
              </a:ext>
            </a:extLst>
          </p:cNvPr>
          <p:cNvPicPr>
            <a:picLocks noChangeAspect="1"/>
          </p:cNvPicPr>
          <p:nvPr/>
        </p:nvPicPr>
        <p:blipFill>
          <a:blip r:embed="rId10"/>
          <a:stretch>
            <a:fillRect/>
          </a:stretch>
        </p:blipFill>
        <p:spPr>
          <a:xfrm>
            <a:off x="4888386" y="4346061"/>
            <a:ext cx="435206" cy="457241"/>
          </a:xfrm>
          <a:prstGeom prst="rect">
            <a:avLst/>
          </a:prstGeom>
        </p:spPr>
      </p:pic>
      <p:pic>
        <p:nvPicPr>
          <p:cNvPr id="47" name="Picture 46" descr="A white and green logo with a green leaf&#10;&#10;Description automatically generated">
            <a:extLst>
              <a:ext uri="{FF2B5EF4-FFF2-40B4-BE49-F238E27FC236}">
                <a16:creationId xmlns:a16="http://schemas.microsoft.com/office/drawing/2014/main" id="{E9B95A24-BA34-5D53-1C20-73AA44D2DC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5214" y="4276688"/>
            <a:ext cx="587713" cy="587713"/>
          </a:xfrm>
          <a:prstGeom prst="rect">
            <a:avLst/>
          </a:prstGeom>
        </p:spPr>
      </p:pic>
      <p:pic>
        <p:nvPicPr>
          <p:cNvPr id="58" name="Picture 57" descr="A logo for a company&#10;&#10;Description automatically generated">
            <a:extLst>
              <a:ext uri="{FF2B5EF4-FFF2-40B4-BE49-F238E27FC236}">
                <a16:creationId xmlns:a16="http://schemas.microsoft.com/office/drawing/2014/main" id="{83731FC8-2D22-5BDA-F0FD-AFE5D2CDB5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50571" y="4286169"/>
            <a:ext cx="587713" cy="587713"/>
          </a:xfrm>
          <a:prstGeom prst="rect">
            <a:avLst/>
          </a:prstGeom>
        </p:spPr>
      </p:pic>
      <p:pic>
        <p:nvPicPr>
          <p:cNvPr id="59" name="Picture 58">
            <a:extLst>
              <a:ext uri="{FF2B5EF4-FFF2-40B4-BE49-F238E27FC236}">
                <a16:creationId xmlns:a16="http://schemas.microsoft.com/office/drawing/2014/main" id="{1CF67212-451B-A3B5-0A5A-6EDBE2BE1752}"/>
              </a:ext>
            </a:extLst>
          </p:cNvPr>
          <p:cNvPicPr>
            <a:picLocks noChangeAspect="1"/>
          </p:cNvPicPr>
          <p:nvPr/>
        </p:nvPicPr>
        <p:blipFill>
          <a:blip r:embed="rId5"/>
          <a:stretch>
            <a:fillRect/>
          </a:stretch>
        </p:blipFill>
        <p:spPr>
          <a:xfrm>
            <a:off x="9810796" y="4354565"/>
            <a:ext cx="484416" cy="435361"/>
          </a:xfrm>
          <a:prstGeom prst="rect">
            <a:avLst/>
          </a:prstGeom>
        </p:spPr>
      </p:pic>
      <p:pic>
        <p:nvPicPr>
          <p:cNvPr id="60" name="Picture 59">
            <a:extLst>
              <a:ext uri="{FF2B5EF4-FFF2-40B4-BE49-F238E27FC236}">
                <a16:creationId xmlns:a16="http://schemas.microsoft.com/office/drawing/2014/main" id="{EF53B44E-0896-D581-120F-52DB767CEF44}"/>
              </a:ext>
            </a:extLst>
          </p:cNvPr>
          <p:cNvPicPr>
            <a:picLocks noChangeAspect="1"/>
          </p:cNvPicPr>
          <p:nvPr/>
        </p:nvPicPr>
        <p:blipFill>
          <a:blip r:embed="rId6"/>
          <a:stretch>
            <a:fillRect/>
          </a:stretch>
        </p:blipFill>
        <p:spPr>
          <a:xfrm>
            <a:off x="9315649" y="4355596"/>
            <a:ext cx="459889" cy="453757"/>
          </a:xfrm>
          <a:prstGeom prst="rect">
            <a:avLst/>
          </a:prstGeom>
        </p:spPr>
      </p:pic>
      <p:pic>
        <p:nvPicPr>
          <p:cNvPr id="63" name="Picture 62" descr="Logo&#10;&#10;Description automatically generated">
            <a:extLst>
              <a:ext uri="{FF2B5EF4-FFF2-40B4-BE49-F238E27FC236}">
                <a16:creationId xmlns:a16="http://schemas.microsoft.com/office/drawing/2014/main" id="{C4488098-6C3C-058F-E9B7-EF3F09E90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312" y="4371740"/>
            <a:ext cx="330832" cy="428078"/>
          </a:xfrm>
          <a:prstGeom prst="rect">
            <a:avLst/>
          </a:prstGeom>
        </p:spPr>
      </p:pic>
      <p:pic>
        <p:nvPicPr>
          <p:cNvPr id="64" name="Picture 63" descr="Logo&#10;&#10;Description automatically generated">
            <a:extLst>
              <a:ext uri="{FF2B5EF4-FFF2-40B4-BE49-F238E27FC236}">
                <a16:creationId xmlns:a16="http://schemas.microsoft.com/office/drawing/2014/main" id="{F750F545-B243-3929-A2AC-6478F0A0E5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666" y="4404036"/>
            <a:ext cx="415973" cy="389162"/>
          </a:xfrm>
          <a:prstGeom prst="rect">
            <a:avLst/>
          </a:prstGeom>
        </p:spPr>
      </p:pic>
      <p:pic>
        <p:nvPicPr>
          <p:cNvPr id="65" name="Picture 64" descr="Icon&#10;&#10;Description automatically generated">
            <a:extLst>
              <a:ext uri="{FF2B5EF4-FFF2-40B4-BE49-F238E27FC236}">
                <a16:creationId xmlns:a16="http://schemas.microsoft.com/office/drawing/2014/main" id="{D613AB9E-B09E-59A3-6D11-72AD54E341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0406" y="4385693"/>
            <a:ext cx="389162" cy="389162"/>
          </a:xfrm>
          <a:prstGeom prst="rect">
            <a:avLst/>
          </a:prstGeom>
        </p:spPr>
      </p:pic>
      <p:pic>
        <p:nvPicPr>
          <p:cNvPr id="66" name="Picture 65">
            <a:extLst>
              <a:ext uri="{FF2B5EF4-FFF2-40B4-BE49-F238E27FC236}">
                <a16:creationId xmlns:a16="http://schemas.microsoft.com/office/drawing/2014/main" id="{B0152976-E407-39D7-B8B0-2031870B3355}"/>
              </a:ext>
            </a:extLst>
          </p:cNvPr>
          <p:cNvPicPr>
            <a:picLocks noChangeAspect="1"/>
          </p:cNvPicPr>
          <p:nvPr/>
        </p:nvPicPr>
        <p:blipFill>
          <a:blip r:embed="rId10"/>
          <a:stretch>
            <a:fillRect/>
          </a:stretch>
        </p:blipFill>
        <p:spPr>
          <a:xfrm>
            <a:off x="10965336" y="4355596"/>
            <a:ext cx="435206" cy="457241"/>
          </a:xfrm>
          <a:prstGeom prst="rect">
            <a:avLst/>
          </a:prstGeom>
        </p:spPr>
      </p:pic>
      <p:pic>
        <p:nvPicPr>
          <p:cNvPr id="67" name="Picture 66" descr="A white and green logo with a green leaf&#10;&#10;Description automatically generated">
            <a:extLst>
              <a:ext uri="{FF2B5EF4-FFF2-40B4-BE49-F238E27FC236}">
                <a16:creationId xmlns:a16="http://schemas.microsoft.com/office/drawing/2014/main" id="{68F5B7D3-B6D1-D5D8-CA65-C229C7C907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2164" y="4286223"/>
            <a:ext cx="587713" cy="587713"/>
          </a:xfrm>
          <a:prstGeom prst="rect">
            <a:avLst/>
          </a:prstGeom>
        </p:spPr>
      </p:pic>
      <p:pic>
        <p:nvPicPr>
          <p:cNvPr id="68" name="Picture 67" descr="A logo for a company&#10;&#10;Description automatically generated">
            <a:extLst>
              <a:ext uri="{FF2B5EF4-FFF2-40B4-BE49-F238E27FC236}">
                <a16:creationId xmlns:a16="http://schemas.microsoft.com/office/drawing/2014/main" id="{9FF547EA-B64B-F56F-E0C3-7718C21A4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7521" y="4295704"/>
            <a:ext cx="587713" cy="587713"/>
          </a:xfrm>
          <a:prstGeom prst="rect">
            <a:avLst/>
          </a:prstGeom>
        </p:spPr>
      </p:pic>
      <p:sp>
        <p:nvSpPr>
          <p:cNvPr id="69" name="TextBox 68">
            <a:extLst>
              <a:ext uri="{FF2B5EF4-FFF2-40B4-BE49-F238E27FC236}">
                <a16:creationId xmlns:a16="http://schemas.microsoft.com/office/drawing/2014/main" id="{D144FF46-EBA5-8C11-F216-01EF0959C65F}"/>
              </a:ext>
            </a:extLst>
          </p:cNvPr>
          <p:cNvSpPr txBox="1"/>
          <p:nvPr/>
        </p:nvSpPr>
        <p:spPr>
          <a:xfrm>
            <a:off x="6683322" y="2283307"/>
            <a:ext cx="3455773"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Comes with hook</a:t>
            </a:r>
          </a:p>
        </p:txBody>
      </p:sp>
      <p:sp>
        <p:nvSpPr>
          <p:cNvPr id="70" name="TextBox 69">
            <a:extLst>
              <a:ext uri="{FF2B5EF4-FFF2-40B4-BE49-F238E27FC236}">
                <a16:creationId xmlns:a16="http://schemas.microsoft.com/office/drawing/2014/main" id="{C21A614A-4FF8-E29C-E0F8-436F9EDA2FCA}"/>
              </a:ext>
            </a:extLst>
          </p:cNvPr>
          <p:cNvSpPr txBox="1"/>
          <p:nvPr/>
        </p:nvSpPr>
        <p:spPr>
          <a:xfrm>
            <a:off x="729888" y="2866435"/>
            <a:ext cx="1460862" cy="461665"/>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Comes with hook &amp; eyebolt</a:t>
            </a:r>
          </a:p>
        </p:txBody>
      </p:sp>
    </p:spTree>
    <p:extLst>
      <p:ext uri="{BB962C8B-B14F-4D97-AF65-F5344CB8AC3E}">
        <p14:creationId xmlns:p14="http://schemas.microsoft.com/office/powerpoint/2010/main" val="3890059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443A86D4-B8AB-3791-B479-D4C038E6F8F9}"/>
              </a:ext>
            </a:extLst>
          </p:cNvPr>
          <p:cNvSpPr>
            <a:spLocks noGrp="1"/>
          </p:cNvSpPr>
          <p:nvPr>
            <p:ph sz="half" idx="13"/>
          </p:nvPr>
        </p:nvSpPr>
        <p:spPr>
          <a:xfrm>
            <a:off x="4161825" y="1468045"/>
            <a:ext cx="3899315" cy="5321808"/>
          </a:xfrm>
        </p:spPr>
        <p:txBody>
          <a:bodyPr vert="horz" lIns="91440" tIns="45720" rIns="91440" bIns="45720" rtlCol="0" anchor="t">
            <a:normAutofit/>
          </a:bodyPr>
          <a:lstStyle/>
          <a:p>
            <a:pPr>
              <a:defRPr/>
            </a:pPr>
            <a:r>
              <a:rPr lang="en-US" sz="1000" dirty="0">
                <a:latin typeface="Open Sans" panose="020B0606030504020204" pitchFamily="34" charset="0"/>
                <a:ea typeface="Open Sans" panose="020B0606030504020204" pitchFamily="34" charset="0"/>
                <a:cs typeface="Open Sans" panose="020B0606030504020204" pitchFamily="34" charset="0"/>
              </a:rPr>
              <a:t>2’, 4’, 8’</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120-347V</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-40°F to 122°F (-40°C to 50°C) </a:t>
            </a:r>
          </a:p>
          <a:p>
            <a:pPr>
              <a:defRPr/>
            </a:pPr>
            <a:r>
              <a:rPr lang="en-US" sz="1000" b="1" dirty="0">
                <a:latin typeface="Open Sans"/>
                <a:ea typeface="Open Sans"/>
                <a:cs typeface="Open Sans"/>
              </a:rPr>
              <a:t>PowerSet</a:t>
            </a:r>
            <a:r>
              <a:rPr lang="en-US" sz="1000" dirty="0">
                <a:latin typeface="Open Sans"/>
                <a:ea typeface="Open Sans"/>
                <a:cs typeface="Open Sans"/>
              </a:rPr>
              <a:t>: </a:t>
            </a:r>
            <a:r>
              <a:rPr lang="pl-PL" sz="1000" dirty="0">
                <a:latin typeface="Open Sans"/>
                <a:ea typeface="Open Sans"/>
                <a:cs typeface="Open Sans"/>
              </a:rPr>
              <a:t>25/20/15</a:t>
            </a:r>
            <a:r>
              <a:rPr lang="en-US" sz="1000" dirty="0">
                <a:latin typeface="Open Sans"/>
                <a:ea typeface="Open Sans"/>
                <a:cs typeface="Open Sans"/>
              </a:rPr>
              <a:t>W;</a:t>
            </a:r>
            <a:r>
              <a:rPr lang="pl-PL" sz="1000" dirty="0">
                <a:latin typeface="Open Sans"/>
                <a:ea typeface="Open Sans"/>
                <a:cs typeface="Open Sans"/>
              </a:rPr>
              <a:t> 45/35/26W</a:t>
            </a:r>
            <a:r>
              <a:rPr lang="en-US" sz="1000" dirty="0">
                <a:latin typeface="Open Sans"/>
                <a:ea typeface="Open Sans"/>
                <a:cs typeface="Open Sans"/>
              </a:rPr>
              <a:t>;</a:t>
            </a:r>
            <a:r>
              <a:rPr lang="pl-PL" sz="1000" dirty="0">
                <a:latin typeface="Open Sans"/>
                <a:ea typeface="Open Sans"/>
                <a:cs typeface="Open Sans"/>
              </a:rPr>
              <a:t> 65/60/55W</a:t>
            </a:r>
            <a:r>
              <a:rPr lang="en-US" sz="1000" dirty="0">
                <a:latin typeface="Open Sans"/>
                <a:ea typeface="Open Sans"/>
                <a:cs typeface="Open Sans"/>
              </a:rPr>
              <a:t>; 90/75/65W </a:t>
            </a:r>
            <a:r>
              <a:rPr lang="en-US" sz="1000" b="1" dirty="0">
                <a:latin typeface="Open Sans"/>
                <a:ea typeface="Open Sans"/>
                <a:cs typeface="Open Sans"/>
              </a:rPr>
              <a:t>Fixed CCT: </a:t>
            </a:r>
            <a:r>
              <a:rPr lang="en-US" sz="1000" dirty="0">
                <a:latin typeface="Open Sans"/>
                <a:ea typeface="Open Sans"/>
                <a:cs typeface="Open Sans"/>
              </a:rPr>
              <a:t>4000, 5000K</a:t>
            </a:r>
          </a:p>
          <a:p>
            <a:pPr>
              <a:defRPr/>
            </a:pPr>
            <a:r>
              <a:rPr lang="en-US" sz="1000" b="1" dirty="0">
                <a:latin typeface="Open Sans"/>
                <a:ea typeface="Open Sans"/>
                <a:cs typeface="Open Sans"/>
              </a:rPr>
              <a:t>PowerSet: </a:t>
            </a:r>
            <a:r>
              <a:rPr lang="pl-PL" sz="1000" dirty="0">
                <a:latin typeface="Open Sans"/>
                <a:ea typeface="Open Sans"/>
                <a:cs typeface="Open Sans"/>
              </a:rPr>
              <a:t>25/20/15W</a:t>
            </a:r>
            <a:r>
              <a:rPr lang="en-US" sz="1000" dirty="0">
                <a:latin typeface="Open Sans"/>
                <a:ea typeface="Open Sans"/>
                <a:cs typeface="Open Sans"/>
              </a:rPr>
              <a:t>; </a:t>
            </a:r>
            <a:r>
              <a:rPr lang="pl-PL" sz="1000" dirty="0">
                <a:latin typeface="Open Sans"/>
                <a:ea typeface="Open Sans"/>
                <a:cs typeface="Open Sans"/>
              </a:rPr>
              <a:t>45/35/26W, 65/60/55W</a:t>
            </a:r>
            <a:r>
              <a:rPr lang="en-US" sz="1000" dirty="0">
                <a:latin typeface="Open Sans"/>
                <a:ea typeface="Open Sans"/>
                <a:cs typeface="Open Sans"/>
              </a:rPr>
              <a:t>; 90/75/65W </a:t>
            </a:r>
            <a:r>
              <a:rPr lang="en-US" sz="1000" b="1" dirty="0">
                <a:latin typeface="Open Sans"/>
                <a:ea typeface="Open Sans"/>
                <a:cs typeface="Open Sans"/>
              </a:rPr>
              <a:t>FieldCCeT: </a:t>
            </a:r>
            <a:r>
              <a:rPr lang="en-US" sz="1000" dirty="0">
                <a:latin typeface="Open Sans"/>
                <a:ea typeface="Open Sans"/>
                <a:cs typeface="Open Sans"/>
              </a:rPr>
              <a:t>35/40/5000K</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3,500 – 12,600 lumens</a:t>
            </a:r>
          </a:p>
        </p:txBody>
      </p:sp>
      <p:pic>
        <p:nvPicPr>
          <p:cNvPr id="9" name="Picture 8" descr="A white light fixture on a black background&#10;&#10;Description automatically generated">
            <a:extLst>
              <a:ext uri="{FF2B5EF4-FFF2-40B4-BE49-F238E27FC236}">
                <a16:creationId xmlns:a16="http://schemas.microsoft.com/office/drawing/2014/main" id="{1C11FC6E-E2EF-4011-B647-4201E38DE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976" y="3765947"/>
            <a:ext cx="3657600" cy="2434825"/>
          </a:xfrm>
          <a:prstGeom prst="rect">
            <a:avLst/>
          </a:prstGeom>
        </p:spPr>
      </p:pic>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VAPOR TIGHT</a:t>
            </a:r>
          </a:p>
        </p:txBody>
      </p:sp>
      <p:sp>
        <p:nvSpPr>
          <p:cNvPr id="17" name="Content Placeholder 16">
            <a:extLst>
              <a:ext uri="{FF2B5EF4-FFF2-40B4-BE49-F238E27FC236}">
                <a16:creationId xmlns:a16="http://schemas.microsoft.com/office/drawing/2014/main" id="{58362B9B-0C9B-4B8A-87AD-EB5D86C6F32D}"/>
              </a:ext>
            </a:extLst>
          </p:cNvPr>
          <p:cNvSpPr>
            <a:spLocks noGrp="1"/>
          </p:cNvSpPr>
          <p:nvPr>
            <p:ph sz="half" idx="2"/>
          </p:nvPr>
        </p:nvSpPr>
        <p:spPr>
          <a:xfrm>
            <a:off x="192890" y="1468045"/>
            <a:ext cx="3899315" cy="5321808"/>
          </a:xfrm>
          <a:ln w="28575">
            <a:solidFill>
              <a:srgbClr val="72BF44"/>
            </a:solidFill>
          </a:ln>
        </p:spPr>
        <p:txBody>
          <a:bodyPr vert="horz" lIns="91440" tIns="45720" rIns="91440" bIns="45720" rtlCol="0" anchor="t">
            <a:normAutofit/>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4’</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150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120-347V</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-40°F to 104°F (-40°C to -40°C)</a:t>
            </a:r>
          </a:p>
          <a:p>
            <a:pPr>
              <a:lnSpc>
                <a:spcPct val="110000"/>
              </a:lnSpc>
              <a:defRPr/>
            </a:pPr>
            <a:r>
              <a:rPr lang="en-US" sz="1000" b="1" dirty="0">
                <a:latin typeface="Open Sans"/>
                <a:ea typeface="Open Sans"/>
                <a:cs typeface="Open Sans"/>
              </a:rPr>
              <a:t>Fixed Wattage: </a:t>
            </a:r>
            <a:r>
              <a:rPr lang="en-US" sz="1000" dirty="0">
                <a:latin typeface="Open Sans"/>
                <a:ea typeface="Open Sans"/>
                <a:cs typeface="Open Sans"/>
              </a:rPr>
              <a:t>150; 200W                                               </a:t>
            </a:r>
            <a:r>
              <a:rPr lang="en-US" sz="1000" b="1" dirty="0">
                <a:latin typeface="Open Sans"/>
                <a:ea typeface="Open Sans"/>
                <a:cs typeface="Open Sans"/>
              </a:rPr>
              <a:t>Fixed CCT: </a:t>
            </a:r>
            <a:r>
              <a:rPr lang="en-US" sz="1000" dirty="0">
                <a:latin typeface="Open Sans"/>
                <a:ea typeface="Open Sans"/>
                <a:cs typeface="Open Sans"/>
              </a:rPr>
              <a:t>4000, 5000K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20,223 and 31,259 lumens</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Factory Installed Control Options</a:t>
            </a:r>
          </a:p>
          <a:p>
            <a:endParaRPr lang="en-US" b="1" dirty="0">
              <a:latin typeface="Open Sans" panose="020B0606030504020204" pitchFamily="34" charset="0"/>
              <a:ea typeface="Open Sans" panose="020B0606030504020204" pitchFamily="34" charset="0"/>
              <a:cs typeface="Open Sans" panose="020B0606030504020204" pitchFamily="34" charset="0"/>
            </a:endParaRPr>
          </a:p>
          <a:p>
            <a:endParaRPr lang="en-US" b="1" dirty="0">
              <a:latin typeface="Calibri" panose="020F0502020204030204" pitchFamily="34" charset="0"/>
            </a:endParaRPr>
          </a:p>
        </p:txBody>
      </p:sp>
      <p:sp>
        <p:nvSpPr>
          <p:cNvPr id="29" name="Text Placeholder 2">
            <a:extLst>
              <a:ext uri="{FF2B5EF4-FFF2-40B4-BE49-F238E27FC236}">
                <a16:creationId xmlns:a16="http://schemas.microsoft.com/office/drawing/2014/main" id="{7EB41850-AA8A-40DB-80A6-E76533EF6E87}"/>
              </a:ext>
            </a:extLst>
          </p:cNvPr>
          <p:cNvSpPr>
            <a:spLocks noGrp="1"/>
          </p:cNvSpPr>
          <p:nvPr>
            <p:ph type="body" sz="quarter" idx="3"/>
          </p:nvPr>
        </p:nvSpPr>
        <p:spPr>
          <a:xfrm>
            <a:off x="192891" y="1074873"/>
            <a:ext cx="3899315"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VPHB1</a:t>
            </a:r>
          </a:p>
        </p:txBody>
      </p:sp>
      <p:sp>
        <p:nvSpPr>
          <p:cNvPr id="3" name="Content Placeholder 2">
            <a:extLst>
              <a:ext uri="{FF2B5EF4-FFF2-40B4-BE49-F238E27FC236}">
                <a16:creationId xmlns:a16="http://schemas.microsoft.com/office/drawing/2014/main" id="{B8F7845D-89AD-9DE3-DA87-A146B24447DA}"/>
              </a:ext>
            </a:extLst>
          </p:cNvPr>
          <p:cNvSpPr>
            <a:spLocks noGrp="1"/>
          </p:cNvSpPr>
          <p:nvPr>
            <p:ph sz="half" idx="11"/>
          </p:nvPr>
        </p:nvSpPr>
        <p:spPr>
          <a:xfrm>
            <a:off x="8140284" y="1468045"/>
            <a:ext cx="3899315" cy="5321808"/>
          </a:xfrm>
        </p:spPr>
        <p:txBody>
          <a:bodyPr/>
          <a:lstStyle/>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Basic jelly jar LED</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100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120-277V</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-22°F to 122°F</a:t>
            </a:r>
          </a:p>
          <a:p>
            <a:pPr>
              <a:lnSpc>
                <a:spcPct val="110000"/>
              </a:lnSpc>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8, 20W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3000, 4000, 5000K</a:t>
            </a:r>
          </a:p>
          <a:p>
            <a:pPr>
              <a:lnSpc>
                <a:spcPct val="11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800 &amp; 2000 lumens</a:t>
            </a:r>
          </a:p>
          <a:p>
            <a:endParaRPr lang="en-US" dirty="0"/>
          </a:p>
        </p:txBody>
      </p:sp>
      <p:sp>
        <p:nvSpPr>
          <p:cNvPr id="4" name="Text Placeholder 3">
            <a:extLst>
              <a:ext uri="{FF2B5EF4-FFF2-40B4-BE49-F238E27FC236}">
                <a16:creationId xmlns:a16="http://schemas.microsoft.com/office/drawing/2014/main" id="{861D6077-9451-21EB-A9B6-452E69FBAE24}"/>
              </a:ext>
            </a:extLst>
          </p:cNvPr>
          <p:cNvSpPr>
            <a:spLocks noGrp="1"/>
          </p:cNvSpPr>
          <p:nvPr>
            <p:ph type="body" sz="quarter" idx="12"/>
          </p:nvPr>
        </p:nvSpPr>
        <p:spPr>
          <a:xfrm>
            <a:off x="8140285" y="1074873"/>
            <a:ext cx="3899315"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VTU</a:t>
            </a:r>
          </a:p>
        </p:txBody>
      </p:sp>
      <p:sp>
        <p:nvSpPr>
          <p:cNvPr id="32" name="Text Placeholder 31">
            <a:extLst>
              <a:ext uri="{FF2B5EF4-FFF2-40B4-BE49-F238E27FC236}">
                <a16:creationId xmlns:a16="http://schemas.microsoft.com/office/drawing/2014/main" id="{7C66CD59-F0EE-7E0E-38D6-2EC8D18720FB}"/>
              </a:ext>
            </a:extLst>
          </p:cNvPr>
          <p:cNvSpPr>
            <a:spLocks noGrp="1"/>
          </p:cNvSpPr>
          <p:nvPr>
            <p:ph type="body" sz="quarter" idx="14"/>
          </p:nvPr>
        </p:nvSpPr>
        <p:spPr>
          <a:xfrm>
            <a:off x="4161825" y="1074873"/>
            <a:ext cx="3899315"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VP3</a:t>
            </a:r>
          </a:p>
        </p:txBody>
      </p:sp>
      <p:pic>
        <p:nvPicPr>
          <p:cNvPr id="12" name="Picture 11">
            <a:extLst>
              <a:ext uri="{FF2B5EF4-FFF2-40B4-BE49-F238E27FC236}">
                <a16:creationId xmlns:a16="http://schemas.microsoft.com/office/drawing/2014/main" id="{DEBE1219-1364-4307-BBCB-3DDD0DF09B0D}"/>
              </a:ext>
            </a:extLst>
          </p:cNvPr>
          <p:cNvPicPr>
            <a:picLocks noChangeAspect="1"/>
          </p:cNvPicPr>
          <p:nvPr/>
        </p:nvPicPr>
        <p:blipFill>
          <a:blip r:embed="rId4"/>
          <a:stretch>
            <a:fillRect/>
          </a:stretch>
        </p:blipFill>
        <p:spPr>
          <a:xfrm>
            <a:off x="9381355" y="3765947"/>
            <a:ext cx="1343795" cy="1579777"/>
          </a:xfrm>
          <a:prstGeom prst="rect">
            <a:avLst/>
          </a:prstGeom>
        </p:spPr>
      </p:pic>
      <p:pic>
        <p:nvPicPr>
          <p:cNvPr id="8" name="Picture 7">
            <a:extLst>
              <a:ext uri="{FF2B5EF4-FFF2-40B4-BE49-F238E27FC236}">
                <a16:creationId xmlns:a16="http://schemas.microsoft.com/office/drawing/2014/main" id="{A5F0DA9C-65FA-E04F-80BC-F402C098A5A7}"/>
              </a:ext>
            </a:extLst>
          </p:cNvPr>
          <p:cNvPicPr>
            <a:picLocks noChangeAspect="1"/>
          </p:cNvPicPr>
          <p:nvPr/>
        </p:nvPicPr>
        <p:blipFill>
          <a:blip r:embed="rId5"/>
          <a:stretch>
            <a:fillRect/>
          </a:stretch>
        </p:blipFill>
        <p:spPr>
          <a:xfrm>
            <a:off x="763071" y="4186469"/>
            <a:ext cx="2471537" cy="1367835"/>
          </a:xfrm>
          <a:prstGeom prst="rect">
            <a:avLst/>
          </a:prstGeom>
        </p:spPr>
      </p:pic>
      <p:sp>
        <p:nvSpPr>
          <p:cNvPr id="35" name="Rectangle: Rounded Corners 34">
            <a:extLst>
              <a:ext uri="{FF2B5EF4-FFF2-40B4-BE49-F238E27FC236}">
                <a16:creationId xmlns:a16="http://schemas.microsoft.com/office/drawing/2014/main" id="{C4E1D37D-8296-6EDA-5F8F-8BA25FE2DC49}"/>
              </a:ext>
            </a:extLst>
          </p:cNvPr>
          <p:cNvSpPr/>
          <p:nvPr/>
        </p:nvSpPr>
        <p:spPr>
          <a:xfrm>
            <a:off x="226577" y="5688536"/>
            <a:ext cx="3807835"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NSF, Polycarbonate Grey Housing, Stainless Steel Clips, Multiple Knockouts, Factor Installed Control Options, IP66, NEMA4X</a:t>
            </a:r>
          </a:p>
        </p:txBody>
      </p:sp>
      <p:sp>
        <p:nvSpPr>
          <p:cNvPr id="36" name="Rectangle: Rounded Corners 35">
            <a:extLst>
              <a:ext uri="{FF2B5EF4-FFF2-40B4-BE49-F238E27FC236}">
                <a16:creationId xmlns:a16="http://schemas.microsoft.com/office/drawing/2014/main" id="{C99DB26F-9624-286B-BA22-B9F0C6788674}"/>
              </a:ext>
            </a:extLst>
          </p:cNvPr>
          <p:cNvSpPr/>
          <p:nvPr/>
        </p:nvSpPr>
        <p:spPr>
          <a:xfrm>
            <a:off x="8193388" y="5684136"/>
            <a:ext cx="3807835"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rPr>
              <a:t>Built in knuckle supports wide range of orientations, Die-cast Aluminum Construction for Corrosion Resistance.  Frost Glass Lens reduced Glare</a:t>
            </a:r>
          </a:p>
        </p:txBody>
      </p:sp>
      <p:sp>
        <p:nvSpPr>
          <p:cNvPr id="37" name="Rectangle: Rounded Corners 36">
            <a:extLst>
              <a:ext uri="{FF2B5EF4-FFF2-40B4-BE49-F238E27FC236}">
                <a16:creationId xmlns:a16="http://schemas.microsoft.com/office/drawing/2014/main" id="{E3F0E68E-5521-2AA6-36A5-E6613DAFF10D}"/>
              </a:ext>
            </a:extLst>
          </p:cNvPr>
          <p:cNvSpPr/>
          <p:nvPr/>
        </p:nvSpPr>
        <p:spPr>
          <a:xfrm>
            <a:off x="4214929" y="5684136"/>
            <a:ext cx="3807835"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Push-in behind the lens sensor.  IP66, NEMA4X</a:t>
            </a:r>
          </a:p>
        </p:txBody>
      </p:sp>
    </p:spTree>
    <p:extLst>
      <p:ext uri="{BB962C8B-B14F-4D97-AF65-F5344CB8AC3E}">
        <p14:creationId xmlns:p14="http://schemas.microsoft.com/office/powerpoint/2010/main" val="825968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F29CC4-8413-9BCB-BC3F-754E5B4A8B58}"/>
              </a:ext>
            </a:extLst>
          </p:cNvPr>
          <p:cNvSpPr>
            <a:spLocks noGrp="1"/>
          </p:cNvSpPr>
          <p:nvPr>
            <p:ph sz="half" idx="2"/>
          </p:nvPr>
        </p:nvSpPr>
        <p:spPr/>
        <p:txBody>
          <a:bodyPr vert="horz" lIns="91440" tIns="45720" rIns="91440" bIns="45720" rtlCol="0" anchor="t">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16” x 16”</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139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-40°F to 122°F (-40°C to 50°C)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1000" b="1" dirty="0">
                <a:latin typeface="Open Sans"/>
                <a:ea typeface="Open Sans"/>
                <a:cs typeface="Open Sans"/>
              </a:rPr>
              <a:t>Fixed Wattage:</a:t>
            </a:r>
            <a:r>
              <a:rPr lang="en-US" sz="1000" dirty="0">
                <a:latin typeface="Open Sans"/>
                <a:ea typeface="Open Sans"/>
                <a:cs typeface="Open Sans"/>
              </a:rPr>
              <a:t>70W</a:t>
            </a:r>
            <a:r>
              <a:rPr lang="en-US" sz="1000" b="1" dirty="0">
                <a:latin typeface="Open Sans"/>
                <a:ea typeface="Open Sans"/>
                <a:cs typeface="Open Sans"/>
              </a:rPr>
              <a:t> </a:t>
            </a:r>
            <a:r>
              <a:rPr lang="en-US" sz="1000" dirty="0">
                <a:latin typeface="Open Sans"/>
                <a:ea typeface="Open Sans"/>
                <a:cs typeface="Open Sans"/>
              </a:rPr>
              <a:t>70                                                       </a:t>
            </a:r>
            <a:r>
              <a:rPr lang="en-US" sz="1000" b="1" dirty="0">
                <a:latin typeface="Open Sans"/>
                <a:ea typeface="Open Sans"/>
                <a:cs typeface="Open Sans"/>
              </a:rPr>
              <a:t>Fixed CCT: </a:t>
            </a:r>
            <a:r>
              <a:rPr lang="en-US" sz="1000" dirty="0">
                <a:latin typeface="Open Sans"/>
                <a:ea typeface="Open Sans"/>
                <a:cs typeface="Open Sans"/>
              </a:rPr>
              <a:t>4000, 5000K</a:t>
            </a:r>
          </a:p>
          <a:p>
            <a:pPr lvl="1">
              <a:buFont typeface="Arial" panose="020B0604020202020204" pitchFamily="34" charset="0"/>
              <a:buChar char="•"/>
            </a:pPr>
            <a:r>
              <a:rPr lang="en-US" sz="1000" b="1" dirty="0">
                <a:latin typeface="Open Sans"/>
                <a:ea typeface="Open Sans"/>
                <a:cs typeface="Open Sans"/>
              </a:rPr>
              <a:t>PowerSet: </a:t>
            </a:r>
            <a:r>
              <a:rPr lang="en-US" sz="1000" dirty="0">
                <a:latin typeface="Open Sans"/>
                <a:ea typeface="Open Sans"/>
                <a:cs typeface="Open Sans"/>
              </a:rPr>
              <a:t>60/40/25W</a:t>
            </a:r>
            <a:r>
              <a:rPr lang="en-US" sz="1000" b="1" dirty="0">
                <a:latin typeface="Open Sans"/>
                <a:ea typeface="Open Sans"/>
                <a:cs typeface="Open Sans"/>
              </a:rPr>
              <a:t>                                                  Fixed CCT</a:t>
            </a:r>
            <a:r>
              <a:rPr lang="en-US" sz="1000" dirty="0">
                <a:latin typeface="Open Sans"/>
                <a:ea typeface="Open Sans"/>
                <a:cs typeface="Open Sans"/>
              </a:rPr>
              <a:t>: 4000, 5000K</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9,725 lumens</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Twist Lock Receptacle</a:t>
            </a:r>
          </a:p>
          <a:p>
            <a:pPr lvl="1"/>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1"/>
            <a:endParaRPr lang="en-US" sz="1500" dirty="0">
              <a:cs typeface="Calibri"/>
            </a:endParaRPr>
          </a:p>
          <a:p>
            <a:pPr lvl="1"/>
            <a:r>
              <a:rPr lang="en-US" sz="1500" dirty="0">
                <a:cs typeface="Calibri"/>
              </a:rPr>
              <a:t>x</a:t>
            </a:r>
          </a:p>
          <a:p>
            <a:pPr lvl="1"/>
            <a:endParaRPr lang="en-US" dirty="0">
              <a:cs typeface="Calibri"/>
            </a:endParaRPr>
          </a:p>
          <a:p>
            <a:endParaRPr lang="en-US" dirty="0"/>
          </a:p>
        </p:txBody>
      </p:sp>
      <p:sp>
        <p:nvSpPr>
          <p:cNvPr id="7" name="Content Placeholder 6">
            <a:extLst>
              <a:ext uri="{FF2B5EF4-FFF2-40B4-BE49-F238E27FC236}">
                <a16:creationId xmlns:a16="http://schemas.microsoft.com/office/drawing/2014/main" id="{C1C47755-F1F0-1E1E-C031-1435BA20BD89}"/>
              </a:ext>
            </a:extLst>
          </p:cNvPr>
          <p:cNvSpPr>
            <a:spLocks noGrp="1"/>
          </p:cNvSpPr>
          <p:nvPr>
            <p:ph sz="half" idx="11"/>
          </p:nvPr>
        </p:nvSpPr>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10”x10”</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120-347V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-40°F to 113°F (-40°C to 45°C)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lvl="1">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45/35/25W; 90/75/60W                      </a:t>
            </a:r>
            <a:r>
              <a:rPr lang="en-US" sz="1000" b="1" dirty="0">
                <a:latin typeface="Open Sans" panose="020B0606030504020204" pitchFamily="34" charset="0"/>
                <a:ea typeface="Open Sans" panose="020B0606030504020204" pitchFamily="34" charset="0"/>
                <a:cs typeface="Open Sans" panose="020B0606030504020204" pitchFamily="34" charset="0"/>
              </a:rPr>
              <a:t>FieldCCeT</a:t>
            </a:r>
            <a:r>
              <a:rPr lang="en-US" sz="1000" dirty="0">
                <a:latin typeface="Open Sans" panose="020B0606030504020204" pitchFamily="34" charset="0"/>
                <a:ea typeface="Open Sans" panose="020B0606030504020204" pitchFamily="34" charset="0"/>
                <a:cs typeface="Open Sans" panose="020B0606030504020204" pitchFamily="34" charset="0"/>
              </a:rPr>
              <a:t>: 40/5000K</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12,600 lumens</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Optional integrated EM</a:t>
            </a:r>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p:txBody>
          <a:bodyPr/>
          <a:lstStyle/>
          <a:p>
            <a:r>
              <a:rPr lang="en-US"/>
              <a:t>PARKING GARAGE/CANOPY</a:t>
            </a:r>
          </a:p>
        </p:txBody>
      </p:sp>
      <p:sp>
        <p:nvSpPr>
          <p:cNvPr id="15" name="Content Placeholder 14">
            <a:extLst>
              <a:ext uri="{FF2B5EF4-FFF2-40B4-BE49-F238E27FC236}">
                <a16:creationId xmlns:a16="http://schemas.microsoft.com/office/drawing/2014/main" id="{43E1C8C8-9EA3-4897-BCF9-D68D2993B5DE}"/>
              </a:ext>
            </a:extLst>
          </p:cNvPr>
          <p:cNvSpPr>
            <a:spLocks noGrp="1"/>
          </p:cNvSpPr>
          <p:nvPr>
            <p:ph sz="half" idx="1"/>
          </p:nvPr>
        </p:nvSpPr>
        <p:spPr>
          <a:ln w="28575">
            <a:solidFill>
              <a:srgbClr val="72BF44"/>
            </a:solidFill>
          </a:ln>
        </p:spPr>
        <p:txBody>
          <a:bodyPr vert="horz" lIns="91440" tIns="45720" rIns="91440" bIns="45720" numCol="1" rtlCol="0" anchor="t">
            <a:normAutofit/>
          </a:bodyPr>
          <a:lstStyle/>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10” x 10”</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139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120-277V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-40°F to 122°F (-40°C to 50°C) </a:t>
            </a:r>
          </a:p>
          <a:p>
            <a:pPr lvl="1">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70W</a:t>
            </a:r>
            <a:r>
              <a:rPr lang="en-US" sz="1000" b="1" dirty="0">
                <a:latin typeface="Open Sans" panose="020B0606030504020204" pitchFamily="34" charset="0"/>
                <a:ea typeface="Open Sans" panose="020B0606030504020204" pitchFamily="34" charset="0"/>
                <a:cs typeface="Open Sans" panose="020B0606030504020204" pitchFamily="34" charset="0"/>
              </a:rPr>
              <a:t>                                                       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5000K</a:t>
            </a:r>
          </a:p>
          <a:p>
            <a:pPr lvl="1">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60/40/25W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dirty="0">
                <a:latin typeface="Open Sans" panose="020B0606030504020204" pitchFamily="34" charset="0"/>
                <a:ea typeface="Open Sans" panose="020B0606030504020204" pitchFamily="34" charset="0"/>
                <a:cs typeface="Open Sans" panose="020B0606030504020204" pitchFamily="34" charset="0"/>
              </a:rPr>
              <a:t>: 4000, 5000K</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9,725 lumens</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Twist Lock Receptacle</a:t>
            </a:r>
          </a:p>
          <a:p>
            <a:pPr lvl="1"/>
            <a:endParaRPr lang="en-US" dirty="0">
              <a:cs typeface="Calibri"/>
            </a:endParaRPr>
          </a:p>
          <a:p>
            <a:pPr lvl="1"/>
            <a:endParaRPr lang="en-US" dirty="0">
              <a:cs typeface="Calibri"/>
            </a:endParaRPr>
          </a:p>
          <a:p>
            <a:pPr lvl="1"/>
            <a:endParaRPr lang="en-US" dirty="0">
              <a:cs typeface="Calibri"/>
            </a:endParaRPr>
          </a:p>
          <a:p>
            <a:pPr lvl="1"/>
            <a:r>
              <a:rPr lang="en-US" dirty="0">
                <a:cs typeface="Calibri"/>
              </a:rPr>
              <a:t>C</a:t>
            </a: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endParaRPr lang="en-US" dirty="0">
              <a:cs typeface="Calibri"/>
            </a:endParaRPr>
          </a:p>
          <a:p>
            <a:endParaRPr lang="en-US" dirty="0"/>
          </a:p>
        </p:txBody>
      </p:sp>
      <p:sp>
        <p:nvSpPr>
          <p:cNvPr id="4" name="Text Placeholder 3">
            <a:extLst>
              <a:ext uri="{FF2B5EF4-FFF2-40B4-BE49-F238E27FC236}">
                <a16:creationId xmlns:a16="http://schemas.microsoft.com/office/drawing/2014/main" id="{EBC8B0B5-2383-49AC-0E12-09A7FFEA5AD5}"/>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SCS</a:t>
            </a:r>
          </a:p>
        </p:txBody>
      </p:sp>
      <p:sp>
        <p:nvSpPr>
          <p:cNvPr id="21" name="Text Placeholder 20">
            <a:extLst>
              <a:ext uri="{FF2B5EF4-FFF2-40B4-BE49-F238E27FC236}">
                <a16:creationId xmlns:a16="http://schemas.microsoft.com/office/drawing/2014/main" id="{6BDAC890-AC57-4A4A-8526-82B14FFC2B1B}"/>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SCS RECESSED</a:t>
            </a:r>
          </a:p>
        </p:txBody>
      </p:sp>
      <p:sp>
        <p:nvSpPr>
          <p:cNvPr id="8" name="Text Placeholder 7">
            <a:extLst>
              <a:ext uri="{FF2B5EF4-FFF2-40B4-BE49-F238E27FC236}">
                <a16:creationId xmlns:a16="http://schemas.microsoft.com/office/drawing/2014/main" id="{AEB52464-7805-138C-7A13-37553941D268}"/>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PG1</a:t>
            </a:r>
          </a:p>
        </p:txBody>
      </p:sp>
      <p:pic>
        <p:nvPicPr>
          <p:cNvPr id="29" name="Picture 28" descr="A black and white piano&#10;&#10;Description automatically generated with medium confidence">
            <a:extLst>
              <a:ext uri="{FF2B5EF4-FFF2-40B4-BE49-F238E27FC236}">
                <a16:creationId xmlns:a16="http://schemas.microsoft.com/office/drawing/2014/main" id="{470ED6A1-925D-4C41-9792-C3631A907724}"/>
              </a:ext>
            </a:extLst>
          </p:cNvPr>
          <p:cNvPicPr>
            <a:picLocks noChangeAspect="1"/>
          </p:cNvPicPr>
          <p:nvPr/>
        </p:nvPicPr>
        <p:blipFill rotWithShape="1">
          <a:blip r:embed="rId3">
            <a:extLst>
              <a:ext uri="{28A0092B-C50C-407E-A947-70E740481C1C}">
                <a14:useLocalDpi xmlns:a14="http://schemas.microsoft.com/office/drawing/2010/main" val="0"/>
              </a:ext>
            </a:extLst>
          </a:blip>
          <a:srcRect l="17309" t="32967" r="17566" b="25390"/>
          <a:stretch/>
        </p:blipFill>
        <p:spPr>
          <a:xfrm rot="10800000">
            <a:off x="1088031" y="4550731"/>
            <a:ext cx="2036017" cy="867932"/>
          </a:xfrm>
          <a:prstGeom prst="rect">
            <a:avLst/>
          </a:prstGeom>
        </p:spPr>
      </p:pic>
      <p:sp>
        <p:nvSpPr>
          <p:cNvPr id="9" name="Rectangle: Rounded Corners 8">
            <a:extLst>
              <a:ext uri="{FF2B5EF4-FFF2-40B4-BE49-F238E27FC236}">
                <a16:creationId xmlns:a16="http://schemas.microsoft.com/office/drawing/2014/main" id="{A628E1E5-A0F2-E52F-6A16-26DD272A6ADB}"/>
              </a:ext>
            </a:extLst>
          </p:cNvPr>
          <p:cNvSpPr/>
          <p:nvPr/>
        </p:nvSpPr>
        <p:spPr>
          <a:xfrm>
            <a:off x="298492" y="5418664"/>
            <a:ext cx="3566160"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Black or White Housing, Controls Ready, Parking Garage Lens Available, Replaces up to a 320W HID,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sp>
        <p:nvSpPr>
          <p:cNvPr id="10" name="Rectangle: Rounded Corners 9">
            <a:extLst>
              <a:ext uri="{FF2B5EF4-FFF2-40B4-BE49-F238E27FC236}">
                <a16:creationId xmlns:a16="http://schemas.microsoft.com/office/drawing/2014/main" id="{60E992C3-5598-9311-3BEA-FF4FA37D010C}"/>
              </a:ext>
            </a:extLst>
          </p:cNvPr>
          <p:cNvSpPr/>
          <p:nvPr/>
        </p:nvSpPr>
        <p:spPr>
          <a:xfrm>
            <a:off x="4264709" y="5418664"/>
            <a:ext cx="3566160" cy="10332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White plate, Perfect for Recessed Applications, Parking Garage Lens Available, Replaces up to a 320W HID,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pic>
        <p:nvPicPr>
          <p:cNvPr id="12" name="Picture 11">
            <a:extLst>
              <a:ext uri="{FF2B5EF4-FFF2-40B4-BE49-F238E27FC236}">
                <a16:creationId xmlns:a16="http://schemas.microsoft.com/office/drawing/2014/main" id="{395087C3-5299-5591-2EBE-58514C8662F9}"/>
              </a:ext>
            </a:extLst>
          </p:cNvPr>
          <p:cNvPicPr>
            <a:picLocks noChangeAspect="1"/>
          </p:cNvPicPr>
          <p:nvPr/>
        </p:nvPicPr>
        <p:blipFill>
          <a:blip r:embed="rId4"/>
          <a:stretch>
            <a:fillRect/>
          </a:stretch>
        </p:blipFill>
        <p:spPr>
          <a:xfrm>
            <a:off x="4679149" y="4497972"/>
            <a:ext cx="2508932" cy="879755"/>
          </a:xfrm>
          <a:prstGeom prst="rect">
            <a:avLst/>
          </a:prstGeom>
        </p:spPr>
      </p:pic>
      <p:pic>
        <p:nvPicPr>
          <p:cNvPr id="17" name="Picture 16">
            <a:extLst>
              <a:ext uri="{FF2B5EF4-FFF2-40B4-BE49-F238E27FC236}">
                <a16:creationId xmlns:a16="http://schemas.microsoft.com/office/drawing/2014/main" id="{508E321C-6932-07E4-3D30-679B7BEC442E}"/>
              </a:ext>
            </a:extLst>
          </p:cNvPr>
          <p:cNvPicPr>
            <a:picLocks noChangeAspect="1"/>
          </p:cNvPicPr>
          <p:nvPr/>
        </p:nvPicPr>
        <p:blipFill>
          <a:blip r:embed="rId5"/>
          <a:stretch>
            <a:fillRect/>
          </a:stretch>
        </p:blipFill>
        <p:spPr>
          <a:xfrm>
            <a:off x="1966566" y="4041902"/>
            <a:ext cx="413679" cy="413679"/>
          </a:xfrm>
          <a:prstGeom prst="rect">
            <a:avLst/>
          </a:prstGeom>
        </p:spPr>
      </p:pic>
      <p:pic>
        <p:nvPicPr>
          <p:cNvPr id="22" name="Picture 21">
            <a:extLst>
              <a:ext uri="{FF2B5EF4-FFF2-40B4-BE49-F238E27FC236}">
                <a16:creationId xmlns:a16="http://schemas.microsoft.com/office/drawing/2014/main" id="{58F766CA-C521-511B-5DCF-3EA4016C6593}"/>
              </a:ext>
            </a:extLst>
          </p:cNvPr>
          <p:cNvPicPr>
            <a:picLocks noChangeAspect="1"/>
          </p:cNvPicPr>
          <p:nvPr/>
        </p:nvPicPr>
        <p:blipFill>
          <a:blip r:embed="rId6"/>
          <a:stretch>
            <a:fillRect/>
          </a:stretch>
        </p:blipFill>
        <p:spPr>
          <a:xfrm>
            <a:off x="2456554" y="4035101"/>
            <a:ext cx="427279" cy="427279"/>
          </a:xfrm>
          <a:prstGeom prst="rect">
            <a:avLst/>
          </a:prstGeom>
        </p:spPr>
      </p:pic>
      <p:pic>
        <p:nvPicPr>
          <p:cNvPr id="23" name="Picture 22">
            <a:extLst>
              <a:ext uri="{FF2B5EF4-FFF2-40B4-BE49-F238E27FC236}">
                <a16:creationId xmlns:a16="http://schemas.microsoft.com/office/drawing/2014/main" id="{5ED4C65D-8B11-C9D1-E488-1E6B31811EC1}"/>
              </a:ext>
            </a:extLst>
          </p:cNvPr>
          <p:cNvPicPr>
            <a:picLocks noChangeAspect="1"/>
          </p:cNvPicPr>
          <p:nvPr/>
        </p:nvPicPr>
        <p:blipFill>
          <a:blip r:embed="rId7"/>
          <a:stretch>
            <a:fillRect/>
          </a:stretch>
        </p:blipFill>
        <p:spPr>
          <a:xfrm>
            <a:off x="2978934" y="4028302"/>
            <a:ext cx="422192" cy="427279"/>
          </a:xfrm>
          <a:prstGeom prst="rect">
            <a:avLst/>
          </a:prstGeom>
        </p:spPr>
      </p:pic>
      <p:pic>
        <p:nvPicPr>
          <p:cNvPr id="24" name="Picture 23">
            <a:extLst>
              <a:ext uri="{FF2B5EF4-FFF2-40B4-BE49-F238E27FC236}">
                <a16:creationId xmlns:a16="http://schemas.microsoft.com/office/drawing/2014/main" id="{0B4C29F7-4CD9-D67D-D4C4-C0DC7BA04286}"/>
              </a:ext>
            </a:extLst>
          </p:cNvPr>
          <p:cNvPicPr>
            <a:picLocks noChangeAspect="1"/>
          </p:cNvPicPr>
          <p:nvPr/>
        </p:nvPicPr>
        <p:blipFill>
          <a:blip r:embed="rId5"/>
          <a:stretch>
            <a:fillRect/>
          </a:stretch>
        </p:blipFill>
        <p:spPr>
          <a:xfrm>
            <a:off x="5963211" y="4055502"/>
            <a:ext cx="413679" cy="413679"/>
          </a:xfrm>
          <a:prstGeom prst="rect">
            <a:avLst/>
          </a:prstGeom>
        </p:spPr>
      </p:pic>
      <p:pic>
        <p:nvPicPr>
          <p:cNvPr id="25" name="Picture 24">
            <a:extLst>
              <a:ext uri="{FF2B5EF4-FFF2-40B4-BE49-F238E27FC236}">
                <a16:creationId xmlns:a16="http://schemas.microsoft.com/office/drawing/2014/main" id="{CA48AAAB-38F5-87E7-ACF7-2FCEC0ED81E0}"/>
              </a:ext>
            </a:extLst>
          </p:cNvPr>
          <p:cNvPicPr>
            <a:picLocks noChangeAspect="1"/>
          </p:cNvPicPr>
          <p:nvPr/>
        </p:nvPicPr>
        <p:blipFill>
          <a:blip r:embed="rId6"/>
          <a:stretch>
            <a:fillRect/>
          </a:stretch>
        </p:blipFill>
        <p:spPr>
          <a:xfrm>
            <a:off x="6462026" y="4041902"/>
            <a:ext cx="427279" cy="427279"/>
          </a:xfrm>
          <a:prstGeom prst="rect">
            <a:avLst/>
          </a:prstGeom>
        </p:spPr>
      </p:pic>
      <p:pic>
        <p:nvPicPr>
          <p:cNvPr id="27" name="Picture 26">
            <a:extLst>
              <a:ext uri="{FF2B5EF4-FFF2-40B4-BE49-F238E27FC236}">
                <a16:creationId xmlns:a16="http://schemas.microsoft.com/office/drawing/2014/main" id="{99FE6563-F07C-7F5F-46B8-45E09AB5E18B}"/>
              </a:ext>
            </a:extLst>
          </p:cNvPr>
          <p:cNvPicPr>
            <a:picLocks noChangeAspect="1"/>
          </p:cNvPicPr>
          <p:nvPr/>
        </p:nvPicPr>
        <p:blipFill>
          <a:blip r:embed="rId7"/>
          <a:stretch>
            <a:fillRect/>
          </a:stretch>
        </p:blipFill>
        <p:spPr>
          <a:xfrm>
            <a:off x="6976985" y="4048701"/>
            <a:ext cx="422192" cy="427279"/>
          </a:xfrm>
          <a:prstGeom prst="rect">
            <a:avLst/>
          </a:prstGeom>
        </p:spPr>
      </p:pic>
      <p:pic>
        <p:nvPicPr>
          <p:cNvPr id="18" name="Picture 17" descr="A close-up of a garage light&#10;&#10;Description automatically generated">
            <a:extLst>
              <a:ext uri="{FF2B5EF4-FFF2-40B4-BE49-F238E27FC236}">
                <a16:creationId xmlns:a16="http://schemas.microsoft.com/office/drawing/2014/main" id="{40E6F175-3C24-6F6D-5644-1B8EC6C471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045" y="4027532"/>
            <a:ext cx="3414212" cy="2177714"/>
          </a:xfrm>
          <a:prstGeom prst="rect">
            <a:avLst/>
          </a:prstGeom>
        </p:spPr>
      </p:pic>
    </p:spTree>
    <p:extLst>
      <p:ext uri="{BB962C8B-B14F-4D97-AF65-F5344CB8AC3E}">
        <p14:creationId xmlns:p14="http://schemas.microsoft.com/office/powerpoint/2010/main" val="1280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SPORTS LIGHTER, FLOOD &amp; HIGH BAY</a:t>
            </a:r>
          </a:p>
        </p:txBody>
      </p:sp>
      <p:sp>
        <p:nvSpPr>
          <p:cNvPr id="56" name="Rectangle 55">
            <a:extLst>
              <a:ext uri="{FF2B5EF4-FFF2-40B4-BE49-F238E27FC236}">
                <a16:creationId xmlns:a16="http://schemas.microsoft.com/office/drawing/2014/main" id="{59933B33-4F1A-35F6-9ED8-D5AF1E50C0A2}"/>
              </a:ext>
            </a:extLst>
          </p:cNvPr>
          <p:cNvSpPr/>
          <p:nvPr/>
        </p:nvSpPr>
        <p:spPr>
          <a:xfrm>
            <a:off x="283141" y="4019047"/>
            <a:ext cx="5839021"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AAL1</a:t>
            </a:r>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C37FA5B0-0B2A-E052-720F-DBD7EC8BD3BD}"/>
              </a:ext>
            </a:extLst>
          </p:cNvPr>
          <p:cNvPicPr>
            <a:picLocks noChangeAspect="1"/>
          </p:cNvPicPr>
          <p:nvPr/>
        </p:nvPicPr>
        <p:blipFill>
          <a:blip r:embed="rId3"/>
          <a:stretch>
            <a:fillRect/>
          </a:stretch>
        </p:blipFill>
        <p:spPr>
          <a:xfrm>
            <a:off x="3733846" y="4135480"/>
            <a:ext cx="484416" cy="435361"/>
          </a:xfrm>
          <a:prstGeom prst="rect">
            <a:avLst/>
          </a:prstGeom>
        </p:spPr>
      </p:pic>
      <p:pic>
        <p:nvPicPr>
          <p:cNvPr id="90" name="Picture 89">
            <a:extLst>
              <a:ext uri="{FF2B5EF4-FFF2-40B4-BE49-F238E27FC236}">
                <a16:creationId xmlns:a16="http://schemas.microsoft.com/office/drawing/2014/main" id="{FB9DFCCA-71B3-BA79-2F8E-05B231598F60}"/>
              </a:ext>
            </a:extLst>
          </p:cNvPr>
          <p:cNvPicPr>
            <a:picLocks noChangeAspect="1"/>
          </p:cNvPicPr>
          <p:nvPr/>
        </p:nvPicPr>
        <p:blipFill>
          <a:blip r:embed="rId4"/>
          <a:stretch>
            <a:fillRect/>
          </a:stretch>
        </p:blipFill>
        <p:spPr>
          <a:xfrm>
            <a:off x="3238699" y="4136511"/>
            <a:ext cx="459889" cy="453757"/>
          </a:xfrm>
          <a:prstGeom prst="rect">
            <a:avLst/>
          </a:prstGeom>
        </p:spPr>
      </p:pic>
      <p:pic>
        <p:nvPicPr>
          <p:cNvPr id="91" name="Picture 90" descr="Logo&#10;&#10;Description automatically generated">
            <a:extLst>
              <a:ext uri="{FF2B5EF4-FFF2-40B4-BE49-F238E27FC236}">
                <a16:creationId xmlns:a16="http://schemas.microsoft.com/office/drawing/2014/main" id="{FB64F864-195F-B4F8-7F5D-7D7D4C9FA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362" y="4152655"/>
            <a:ext cx="330832" cy="428078"/>
          </a:xfrm>
          <a:prstGeom prst="rect">
            <a:avLst/>
          </a:prstGeom>
        </p:spPr>
      </p:pic>
      <p:pic>
        <p:nvPicPr>
          <p:cNvPr id="92" name="Picture 91" descr="Logo&#10;&#10;Description automatically generated">
            <a:extLst>
              <a:ext uri="{FF2B5EF4-FFF2-40B4-BE49-F238E27FC236}">
                <a16:creationId xmlns:a16="http://schemas.microsoft.com/office/drawing/2014/main" id="{08157D43-BE02-3D01-19BB-8D6521EC2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716" y="4184951"/>
            <a:ext cx="415973" cy="389162"/>
          </a:xfrm>
          <a:prstGeom prst="rect">
            <a:avLst/>
          </a:prstGeom>
        </p:spPr>
      </p:pic>
      <p:pic>
        <p:nvPicPr>
          <p:cNvPr id="93" name="Picture 92" descr="Icon&#10;&#10;Description automatically generated">
            <a:extLst>
              <a:ext uri="{FF2B5EF4-FFF2-40B4-BE49-F238E27FC236}">
                <a16:creationId xmlns:a16="http://schemas.microsoft.com/office/drawing/2014/main" id="{4B2DE983-05DB-7535-0A24-746D5EA76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456" y="4166608"/>
            <a:ext cx="389162" cy="389162"/>
          </a:xfrm>
          <a:prstGeom prst="rect">
            <a:avLst/>
          </a:prstGeom>
        </p:spPr>
      </p:pic>
      <p:pic>
        <p:nvPicPr>
          <p:cNvPr id="94" name="Picture 93">
            <a:extLst>
              <a:ext uri="{FF2B5EF4-FFF2-40B4-BE49-F238E27FC236}">
                <a16:creationId xmlns:a16="http://schemas.microsoft.com/office/drawing/2014/main" id="{F7534831-1775-CD0B-B140-C9F39BB34D7D}"/>
              </a:ext>
            </a:extLst>
          </p:cNvPr>
          <p:cNvPicPr>
            <a:picLocks noChangeAspect="1"/>
          </p:cNvPicPr>
          <p:nvPr/>
        </p:nvPicPr>
        <p:blipFill>
          <a:blip r:embed="rId8"/>
          <a:stretch>
            <a:fillRect/>
          </a:stretch>
        </p:blipFill>
        <p:spPr>
          <a:xfrm>
            <a:off x="4888386" y="4136511"/>
            <a:ext cx="435206" cy="457241"/>
          </a:xfrm>
          <a:prstGeom prst="rect">
            <a:avLst/>
          </a:prstGeom>
        </p:spPr>
      </p:pic>
      <p:pic>
        <p:nvPicPr>
          <p:cNvPr id="98" name="Picture 97" descr="A white and green logo with a green leaf&#10;&#10;Description automatically generated">
            <a:extLst>
              <a:ext uri="{FF2B5EF4-FFF2-40B4-BE49-F238E27FC236}">
                <a16:creationId xmlns:a16="http://schemas.microsoft.com/office/drawing/2014/main" id="{A86FEFED-DB46-BBF4-7BB6-DBC3942A0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5214" y="4067138"/>
            <a:ext cx="587713" cy="587713"/>
          </a:xfrm>
          <a:prstGeom prst="rect">
            <a:avLst/>
          </a:prstGeom>
        </p:spPr>
      </p:pic>
      <p:pic>
        <p:nvPicPr>
          <p:cNvPr id="100" name="Picture 99" descr="A logo for a company&#10;&#10;Description automatically generated">
            <a:extLst>
              <a:ext uri="{FF2B5EF4-FFF2-40B4-BE49-F238E27FC236}">
                <a16:creationId xmlns:a16="http://schemas.microsoft.com/office/drawing/2014/main" id="{BB906C98-546A-F0D8-E4DF-79CA9F15B4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0571" y="4076619"/>
            <a:ext cx="587713" cy="587713"/>
          </a:xfrm>
          <a:prstGeom prst="rect">
            <a:avLst/>
          </a:prstGeom>
        </p:spPr>
      </p:pic>
      <p:pic>
        <p:nvPicPr>
          <p:cNvPr id="4" name="Picture 3">
            <a:extLst>
              <a:ext uri="{FF2B5EF4-FFF2-40B4-BE49-F238E27FC236}">
                <a16:creationId xmlns:a16="http://schemas.microsoft.com/office/drawing/2014/main" id="{D920D506-66D2-A386-5B8F-81F7843B1063}"/>
              </a:ext>
            </a:extLst>
          </p:cNvPr>
          <p:cNvPicPr>
            <a:picLocks noChangeAspect="1"/>
          </p:cNvPicPr>
          <p:nvPr/>
        </p:nvPicPr>
        <p:blipFill>
          <a:blip r:embed="rId11"/>
          <a:stretch>
            <a:fillRect/>
          </a:stretch>
        </p:blipFill>
        <p:spPr>
          <a:xfrm>
            <a:off x="549210" y="2089940"/>
            <a:ext cx="2629412" cy="1521649"/>
          </a:xfrm>
          <a:prstGeom prst="rect">
            <a:avLst/>
          </a:prstGeom>
        </p:spPr>
      </p:pic>
      <p:sp>
        <p:nvSpPr>
          <p:cNvPr id="6" name="Content Placeholder 2">
            <a:extLst>
              <a:ext uri="{FF2B5EF4-FFF2-40B4-BE49-F238E27FC236}">
                <a16:creationId xmlns:a16="http://schemas.microsoft.com/office/drawing/2014/main" id="{A9388973-A5DE-4A1F-69AC-0FA54DC938D6}"/>
              </a:ext>
            </a:extLst>
          </p:cNvPr>
          <p:cNvSpPr txBox="1">
            <a:spLocks/>
          </p:cNvSpPr>
          <p:nvPr/>
        </p:nvSpPr>
        <p:spPr>
          <a:xfrm>
            <a:off x="372053" y="4887560"/>
            <a:ext cx="2179780" cy="1856139"/>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3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18”</a:t>
            </a:r>
          </a:p>
          <a:p>
            <a:pPr lvl="0">
              <a:lnSpc>
                <a:spcPct val="13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lvl="0">
              <a:lnSpc>
                <a:spcPct val="13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Up to 177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lvl="0">
              <a:lnSpc>
                <a:spcPct val="13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120-277V, 277-480V </a:t>
            </a:r>
          </a:p>
          <a:p>
            <a:pPr>
              <a:lnSpc>
                <a:spcPct val="130000"/>
              </a:lnSpc>
              <a:defRPr/>
            </a:pPr>
            <a:r>
              <a:rPr lang="en-US" sz="1000" dirty="0">
                <a:latin typeface="Open Sans" panose="020B0606030504020204" pitchFamily="34" charset="0"/>
                <a:ea typeface="Open Sans" panose="020B0606030504020204" pitchFamily="34" charset="0"/>
                <a:cs typeface="Open Sans" panose="020B0606030504020204" pitchFamily="34" charset="0"/>
              </a:rPr>
              <a:t>-40°F to 122°F (-40°C to 50°C) </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48572ACB-4BE9-383B-DF9D-E31568336331}"/>
              </a:ext>
            </a:extLst>
          </p:cNvPr>
          <p:cNvSpPr txBox="1">
            <a:spLocks/>
          </p:cNvSpPr>
          <p:nvPr/>
        </p:nvSpPr>
        <p:spPr>
          <a:xfrm>
            <a:off x="2661954" y="4887560"/>
            <a:ext cx="3434045" cy="1856139"/>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 </a:t>
            </a:r>
            <a:r>
              <a:rPr lang="en-US" sz="1000" dirty="0">
                <a:latin typeface="Open Sans" panose="020B0606030504020204" pitchFamily="34" charset="0"/>
                <a:ea typeface="Open Sans" panose="020B0606030504020204" pitchFamily="34" charset="0"/>
                <a:cs typeface="Open Sans" panose="020B0606030504020204" pitchFamily="34" charset="0"/>
              </a:rPr>
              <a:t>450, 600W                                       </a:t>
            </a:r>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5000K </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104,000 lumens</a:t>
            </a:r>
          </a:p>
          <a:p>
            <a:pPr marR="0" lvl="1" fontAlgn="auto">
              <a:spcAft>
                <a:spcPts val="0"/>
              </a:spcAft>
              <a:buClrTx/>
              <a:buSzTx/>
              <a:buFont typeface="Arial" panose="020B0604020202020204" pitchFamily="34" charset="0"/>
              <a:buChar char="•"/>
              <a:tabLst/>
              <a:defRPr/>
            </a:pPr>
            <a:r>
              <a:rPr lang="en-US" sz="1000" dirty="0">
                <a:latin typeface="Open Sans" panose="020B0606030504020204" pitchFamily="34" charset="0"/>
                <a:ea typeface="Open Sans" panose="020B0606030504020204" pitchFamily="34" charset="0"/>
                <a:cs typeface="Open Sans" panose="020B0606030504020204" pitchFamily="34" charset="0"/>
              </a:rPr>
              <a:t>Twist Lock Receptacle</a:t>
            </a:r>
          </a:p>
          <a:p>
            <a:r>
              <a:rPr lang="en-US" sz="1000" dirty="0">
                <a:latin typeface="Open Sans" panose="020B0606030504020204" pitchFamily="34" charset="0"/>
                <a:ea typeface="Open Sans" panose="020B0606030504020204" pitchFamily="34" charset="0"/>
                <a:cs typeface="Open Sans" panose="020B0606030504020204" pitchFamily="34" charset="0"/>
              </a:rPr>
              <a:t>Multiple Mounting Options &amp; Accessories</a:t>
            </a:r>
          </a:p>
          <a:p>
            <a:r>
              <a:rPr lang="en-US" sz="1000" dirty="0">
                <a:latin typeface="Open Sans" panose="020B0606030504020204" pitchFamily="34" charset="0"/>
                <a:ea typeface="Open Sans" panose="020B0606030504020204" pitchFamily="34" charset="0"/>
                <a:cs typeface="Open Sans" panose="020B0606030504020204" pitchFamily="34" charset="0"/>
              </a:rPr>
              <a:t>Optional Field Installed </a:t>
            </a:r>
            <a:r>
              <a:rPr lang="en-US" sz="1000" dirty="0" err="1">
                <a:latin typeface="Open Sans" panose="020B0606030504020204" pitchFamily="34" charset="0"/>
                <a:ea typeface="Open Sans" panose="020B0606030504020204" pitchFamily="34" charset="0"/>
                <a:cs typeface="Open Sans" panose="020B0606030504020204" pitchFamily="34" charset="0"/>
              </a:rPr>
              <a:t>TIR</a:t>
            </a:r>
            <a:r>
              <a:rPr lang="en-US" sz="1000" dirty="0">
                <a:latin typeface="Open Sans" panose="020B0606030504020204" pitchFamily="34" charset="0"/>
                <a:ea typeface="Open Sans" panose="020B0606030504020204" pitchFamily="34" charset="0"/>
                <a:cs typeface="Open Sans" panose="020B0606030504020204" pitchFamily="34" charset="0"/>
              </a:rPr>
              <a:t> Optics (30°/60°) comes with 120°</a:t>
            </a:r>
          </a:p>
          <a:p>
            <a:endParaRPr lang="en-US" sz="1000" dirty="0"/>
          </a:p>
        </p:txBody>
      </p:sp>
      <p:pic>
        <p:nvPicPr>
          <p:cNvPr id="8" name="Picture 7">
            <a:extLst>
              <a:ext uri="{FF2B5EF4-FFF2-40B4-BE49-F238E27FC236}">
                <a16:creationId xmlns:a16="http://schemas.microsoft.com/office/drawing/2014/main" id="{44E8AD40-989A-5609-9D5F-7FB5A1A0341E}"/>
              </a:ext>
            </a:extLst>
          </p:cNvPr>
          <p:cNvPicPr>
            <a:picLocks noChangeAspect="1"/>
          </p:cNvPicPr>
          <p:nvPr/>
        </p:nvPicPr>
        <p:blipFill>
          <a:blip r:embed="rId12"/>
          <a:stretch>
            <a:fillRect/>
          </a:stretch>
        </p:blipFill>
        <p:spPr>
          <a:xfrm>
            <a:off x="6310030" y="1458040"/>
            <a:ext cx="3341030" cy="4330786"/>
          </a:xfrm>
          <a:prstGeom prst="rect">
            <a:avLst/>
          </a:prstGeom>
        </p:spPr>
      </p:pic>
      <p:sp>
        <p:nvSpPr>
          <p:cNvPr id="10" name="TextBox 9">
            <a:extLst>
              <a:ext uri="{FF2B5EF4-FFF2-40B4-BE49-F238E27FC236}">
                <a16:creationId xmlns:a16="http://schemas.microsoft.com/office/drawing/2014/main" id="{09D0E4A3-3458-FEC5-5907-CFC338BD9559}"/>
              </a:ext>
            </a:extLst>
          </p:cNvPr>
          <p:cNvSpPr txBox="1"/>
          <p:nvPr/>
        </p:nvSpPr>
        <p:spPr>
          <a:xfrm>
            <a:off x="9408412" y="1998759"/>
            <a:ext cx="2035119"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GO FROM THIS</a:t>
            </a:r>
          </a:p>
        </p:txBody>
      </p:sp>
      <p:sp>
        <p:nvSpPr>
          <p:cNvPr id="11" name="Rectangle 10">
            <a:extLst>
              <a:ext uri="{FF2B5EF4-FFF2-40B4-BE49-F238E27FC236}">
                <a16:creationId xmlns:a16="http://schemas.microsoft.com/office/drawing/2014/main" id="{37E5287B-FDDB-98C0-B08C-53DCD5386C8A}"/>
              </a:ext>
            </a:extLst>
          </p:cNvPr>
          <p:cNvSpPr/>
          <p:nvPr/>
        </p:nvSpPr>
        <p:spPr>
          <a:xfrm>
            <a:off x="6193598" y="3769438"/>
            <a:ext cx="4410914" cy="2402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470A092-B9A6-0463-3422-A0156E9774BB}"/>
              </a:ext>
            </a:extLst>
          </p:cNvPr>
          <p:cNvPicPr>
            <a:picLocks noChangeAspect="1"/>
          </p:cNvPicPr>
          <p:nvPr/>
        </p:nvPicPr>
        <p:blipFill>
          <a:blip r:embed="rId13"/>
          <a:stretch>
            <a:fillRect/>
          </a:stretch>
        </p:blipFill>
        <p:spPr>
          <a:xfrm>
            <a:off x="8458074" y="3416948"/>
            <a:ext cx="3285082" cy="3216390"/>
          </a:xfrm>
          <a:prstGeom prst="rect">
            <a:avLst/>
          </a:prstGeom>
        </p:spPr>
      </p:pic>
      <p:sp>
        <p:nvSpPr>
          <p:cNvPr id="13" name="Rectangle 12">
            <a:extLst>
              <a:ext uri="{FF2B5EF4-FFF2-40B4-BE49-F238E27FC236}">
                <a16:creationId xmlns:a16="http://schemas.microsoft.com/office/drawing/2014/main" id="{4A84EA72-7F3A-557D-7182-1AAC4E907768}"/>
              </a:ext>
            </a:extLst>
          </p:cNvPr>
          <p:cNvSpPr/>
          <p:nvPr/>
        </p:nvSpPr>
        <p:spPr>
          <a:xfrm>
            <a:off x="7659633" y="5247376"/>
            <a:ext cx="4410914" cy="1610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3EE6174-73EC-3B44-DF21-95BAA3D45E5A}"/>
              </a:ext>
            </a:extLst>
          </p:cNvPr>
          <p:cNvSpPr txBox="1"/>
          <p:nvPr/>
        </p:nvSpPr>
        <p:spPr>
          <a:xfrm>
            <a:off x="6451003" y="4108584"/>
            <a:ext cx="2035119" cy="369332"/>
          </a:xfrm>
          <a:prstGeom prst="rect">
            <a:avLst/>
          </a:prstGeom>
          <a:noFill/>
        </p:spPr>
        <p:txBody>
          <a:bodyPr wrap="square" rtlCol="0">
            <a:spAutoFit/>
          </a:bodyPr>
          <a:lstStyle/>
          <a:p>
            <a:pPr algn="r"/>
            <a:r>
              <a:rPr lang="en-US" b="1" dirty="0">
                <a:latin typeface="Open Sans" panose="020B0606030504020204" pitchFamily="34" charset="0"/>
                <a:ea typeface="Open Sans" panose="020B0606030504020204" pitchFamily="34" charset="0"/>
                <a:cs typeface="Open Sans" panose="020B0606030504020204" pitchFamily="34" charset="0"/>
              </a:rPr>
              <a:t>TO THIS</a:t>
            </a:r>
          </a:p>
        </p:txBody>
      </p:sp>
      <p:sp>
        <p:nvSpPr>
          <p:cNvPr id="15" name="TextBox 14">
            <a:extLst>
              <a:ext uri="{FF2B5EF4-FFF2-40B4-BE49-F238E27FC236}">
                <a16:creationId xmlns:a16="http://schemas.microsoft.com/office/drawing/2014/main" id="{342659CE-9308-10A5-008E-17DDEDC0202E}"/>
              </a:ext>
            </a:extLst>
          </p:cNvPr>
          <p:cNvSpPr txBox="1"/>
          <p:nvPr/>
        </p:nvSpPr>
        <p:spPr>
          <a:xfrm>
            <a:off x="6451003" y="5417782"/>
            <a:ext cx="5292153" cy="1077218"/>
          </a:xfrm>
          <a:prstGeom prst="rect">
            <a:avLst/>
          </a:prstGeom>
          <a:noFill/>
        </p:spPr>
        <p:txBody>
          <a:bodyPr wrap="square" rtlCol="0">
            <a:spAutoFit/>
          </a:bodyPr>
          <a:lstStyle/>
          <a:p>
            <a:pPr marL="285750" indent="-285750">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Easily add controls</a:t>
            </a:r>
          </a:p>
          <a:p>
            <a:pPr marL="285750" indent="-285750">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Optional extended warranties</a:t>
            </a:r>
          </a:p>
          <a:p>
            <a:pPr marL="285750" indent="-285750">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No hidden costs</a:t>
            </a:r>
          </a:p>
          <a:p>
            <a:pPr marL="285750" indent="-285750">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Lighting layout provided</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close-up of a light&#10;&#10;Description automatically generated">
            <a:extLst>
              <a:ext uri="{FF2B5EF4-FFF2-40B4-BE49-F238E27FC236}">
                <a16:creationId xmlns:a16="http://schemas.microsoft.com/office/drawing/2014/main" id="{35B24BAB-7D6B-ED3A-770C-C0ED1052A5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3272" y="1521380"/>
            <a:ext cx="2543623" cy="2497746"/>
          </a:xfrm>
          <a:prstGeom prst="rect">
            <a:avLst/>
          </a:prstGeom>
        </p:spPr>
      </p:pic>
    </p:spTree>
    <p:extLst>
      <p:ext uri="{BB962C8B-B14F-4D97-AF65-F5344CB8AC3E}">
        <p14:creationId xmlns:p14="http://schemas.microsoft.com/office/powerpoint/2010/main" val="1902741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5C864-ABEA-C68B-75F8-70C9FAEF22BD}"/>
              </a:ext>
            </a:extLst>
          </p:cNvPr>
          <p:cNvSpPr>
            <a:spLocks noGrp="1"/>
          </p:cNvSpPr>
          <p:nvPr>
            <p:ph sz="half" idx="13"/>
          </p:nvPr>
        </p:nvSpPr>
        <p:spPr>
          <a:xfrm>
            <a:off x="372053" y="4754211"/>
            <a:ext cx="2066347" cy="1532290"/>
          </a:xfrm>
          <a:ln>
            <a:noFill/>
          </a:ln>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4 Sizes</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 277-480V</a:t>
            </a:r>
          </a:p>
          <a:p>
            <a:endParaRPr lang="en-US" dirty="0"/>
          </a:p>
        </p:txBody>
      </p:sp>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a:t>AREA LIGHTS</a:t>
            </a:r>
          </a:p>
        </p:txBody>
      </p:sp>
      <p:pic>
        <p:nvPicPr>
          <p:cNvPr id="46" name="Picture 45" descr="A close-up of a light&#10;&#10;Description automatically generated">
            <a:extLst>
              <a:ext uri="{FF2B5EF4-FFF2-40B4-BE49-F238E27FC236}">
                <a16:creationId xmlns:a16="http://schemas.microsoft.com/office/drawing/2014/main" id="{2D1F7208-25A8-A5EF-69CF-B3D9658AA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29" y="1054030"/>
            <a:ext cx="5700972" cy="3636295"/>
          </a:xfrm>
          <a:prstGeom prst="rect">
            <a:avLst/>
          </a:prstGeom>
        </p:spPr>
      </p:pic>
      <p:sp>
        <p:nvSpPr>
          <p:cNvPr id="56" name="Rectangle 55">
            <a:extLst>
              <a:ext uri="{FF2B5EF4-FFF2-40B4-BE49-F238E27FC236}">
                <a16:creationId xmlns:a16="http://schemas.microsoft.com/office/drawing/2014/main" id="{59933B33-4F1A-35F6-9ED8-D5AF1E50C0A2}"/>
              </a:ext>
            </a:extLst>
          </p:cNvPr>
          <p:cNvSpPr/>
          <p:nvPr/>
        </p:nvSpPr>
        <p:spPr>
          <a:xfrm>
            <a:off x="283141" y="4019047"/>
            <a:ext cx="5839021"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290FBFF3-DA81-CAF3-883D-C7EE066F276A}"/>
              </a:ext>
            </a:extLst>
          </p:cNvPr>
          <p:cNvSpPr/>
          <p:nvPr/>
        </p:nvSpPr>
        <p:spPr>
          <a:xfrm>
            <a:off x="211704" y="1123902"/>
            <a:ext cx="6677025" cy="409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Text Placeholder 60">
            <a:extLst>
              <a:ext uri="{FF2B5EF4-FFF2-40B4-BE49-F238E27FC236}">
                <a16:creationId xmlns:a16="http://schemas.microsoft.com/office/drawing/2014/main" id="{FD588DC4-3594-5E8A-E662-A990C35067A1}"/>
              </a:ext>
            </a:extLst>
          </p:cNvPr>
          <p:cNvSpPr>
            <a:spLocks noGrp="1"/>
          </p:cNvSpPr>
          <p:nvPr>
            <p:ph type="body" sz="quarter" idx="14"/>
          </p:nvPr>
        </p:nvSpPr>
        <p:spPr>
          <a:xfrm>
            <a:off x="291884" y="1038531"/>
            <a:ext cx="5830278" cy="409670"/>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anchor="ctr">
            <a:normAutofit/>
          </a:bodyPr>
          <a:lstStyle/>
          <a:p>
            <a:pPr algn="l"/>
            <a:r>
              <a:rPr lang="en-US" dirty="0"/>
              <a:t>AAL1</a:t>
            </a:r>
          </a:p>
        </p:txBody>
      </p:sp>
      <p:sp>
        <p:nvSpPr>
          <p:cNvPr id="62" name="Content Placeholder 2">
            <a:extLst>
              <a:ext uri="{FF2B5EF4-FFF2-40B4-BE49-F238E27FC236}">
                <a16:creationId xmlns:a16="http://schemas.microsoft.com/office/drawing/2014/main" id="{1289E128-2330-7A66-440D-AE5B0D0083B9}"/>
              </a:ext>
            </a:extLst>
          </p:cNvPr>
          <p:cNvSpPr txBox="1">
            <a:spLocks/>
          </p:cNvSpPr>
          <p:nvPr/>
        </p:nvSpPr>
        <p:spPr>
          <a:xfrm>
            <a:off x="2371725" y="4754211"/>
            <a:ext cx="3750437" cy="1532290"/>
          </a:xfrm>
          <a:prstGeom prst="rect">
            <a:avLst/>
          </a:prstGeom>
          <a:ln w="28575">
            <a:no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150, 200, 240, 300W                            </a:t>
            </a: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Fixed </a:t>
            </a:r>
            <a:r>
              <a:rPr kumimoji="0" lang="en-US" sz="1000" b="1"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3000, 4000, 5000K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PowerSet: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100/80/60W, 150/130/100W; 300/240/200W; 450/400/350W                                                                   </a:t>
            </a: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FieldCCeT: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30/40/5000K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61BA7D-6EBD-0A2B-3359-3C1F20AC88DD}"/>
              </a:ext>
            </a:extLst>
          </p:cNvPr>
          <p:cNvSpPr/>
          <p:nvPr/>
        </p:nvSpPr>
        <p:spPr>
          <a:xfrm>
            <a:off x="2593651" y="2715171"/>
            <a:ext cx="1218000" cy="409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T2, T3, T4, T5</a:t>
            </a:r>
          </a:p>
        </p:txBody>
      </p:sp>
      <p:sp>
        <p:nvSpPr>
          <p:cNvPr id="79" name="Rectangle 78">
            <a:extLst>
              <a:ext uri="{FF2B5EF4-FFF2-40B4-BE49-F238E27FC236}">
                <a16:creationId xmlns:a16="http://schemas.microsoft.com/office/drawing/2014/main" id="{31C698C1-E1D7-038F-0260-9EF67CC1D439}"/>
              </a:ext>
            </a:extLst>
          </p:cNvPr>
          <p:cNvSpPr/>
          <p:nvPr/>
        </p:nvSpPr>
        <p:spPr>
          <a:xfrm>
            <a:off x="309302" y="1448201"/>
            <a:ext cx="5786698" cy="5324074"/>
          </a:xfrm>
          <a:prstGeom prst="rect">
            <a:avLst/>
          </a:prstGeom>
          <a:noFill/>
          <a:ln w="28575">
            <a:solidFill>
              <a:srgbClr val="72B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1" name="Picture 80" descr="A black plastic object with screws&#10;&#10;Description automatically generated">
            <a:extLst>
              <a:ext uri="{FF2B5EF4-FFF2-40B4-BE49-F238E27FC236}">
                <a16:creationId xmlns:a16="http://schemas.microsoft.com/office/drawing/2014/main" id="{596B4292-5E45-B9FF-13F3-07576B470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818" y="6007919"/>
            <a:ext cx="967145" cy="644763"/>
          </a:xfrm>
          <a:prstGeom prst="rect">
            <a:avLst/>
          </a:prstGeom>
        </p:spPr>
      </p:pic>
      <p:pic>
        <p:nvPicPr>
          <p:cNvPr id="83" name="Picture 82" descr="A black plastic object with screws&#10;&#10;Description automatically generated">
            <a:extLst>
              <a:ext uri="{FF2B5EF4-FFF2-40B4-BE49-F238E27FC236}">
                <a16:creationId xmlns:a16="http://schemas.microsoft.com/office/drawing/2014/main" id="{7C7FD3F3-7B9F-F6D9-8337-6D5DE1778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611" y="5916644"/>
            <a:ext cx="1144490" cy="762993"/>
          </a:xfrm>
          <a:prstGeom prst="rect">
            <a:avLst/>
          </a:prstGeom>
        </p:spPr>
      </p:pic>
      <p:pic>
        <p:nvPicPr>
          <p:cNvPr id="85" name="Picture 84" descr="A black metal object with screws&#10;&#10;Description automatically generated">
            <a:extLst>
              <a:ext uri="{FF2B5EF4-FFF2-40B4-BE49-F238E27FC236}">
                <a16:creationId xmlns:a16="http://schemas.microsoft.com/office/drawing/2014/main" id="{BDAC478A-4CD7-1268-696E-E791F8C49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690" y="5982065"/>
            <a:ext cx="967145" cy="644763"/>
          </a:xfrm>
          <a:prstGeom prst="rect">
            <a:avLst/>
          </a:prstGeom>
        </p:spPr>
      </p:pic>
      <p:pic>
        <p:nvPicPr>
          <p:cNvPr id="87" name="Picture 86" descr="A black metal bracket with screws&#10;&#10;Description automatically generated">
            <a:extLst>
              <a:ext uri="{FF2B5EF4-FFF2-40B4-BE49-F238E27FC236}">
                <a16:creationId xmlns:a16="http://schemas.microsoft.com/office/drawing/2014/main" id="{C438CB29-4718-15E5-FA22-5B8C20DF8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2164" y="5995606"/>
            <a:ext cx="938886" cy="644763"/>
          </a:xfrm>
          <a:prstGeom prst="rect">
            <a:avLst/>
          </a:prstGeom>
        </p:spPr>
      </p:pic>
      <p:sp>
        <p:nvSpPr>
          <p:cNvPr id="88" name="TextBox 87">
            <a:extLst>
              <a:ext uri="{FF2B5EF4-FFF2-40B4-BE49-F238E27FC236}">
                <a16:creationId xmlns:a16="http://schemas.microsoft.com/office/drawing/2014/main" id="{03CDB8FC-DB79-835D-C522-D74E8A4AF61E}"/>
              </a:ext>
            </a:extLst>
          </p:cNvPr>
          <p:cNvSpPr txBox="1"/>
          <p:nvPr/>
        </p:nvSpPr>
        <p:spPr>
          <a:xfrm>
            <a:off x="501990" y="6263626"/>
            <a:ext cx="20248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Mounts Sold Separate:</a:t>
            </a:r>
          </a:p>
        </p:txBody>
      </p:sp>
      <p:pic>
        <p:nvPicPr>
          <p:cNvPr id="89" name="Picture 88">
            <a:extLst>
              <a:ext uri="{FF2B5EF4-FFF2-40B4-BE49-F238E27FC236}">
                <a16:creationId xmlns:a16="http://schemas.microsoft.com/office/drawing/2014/main" id="{C37FA5B0-0B2A-E052-720F-DBD7EC8BD3BD}"/>
              </a:ext>
            </a:extLst>
          </p:cNvPr>
          <p:cNvPicPr>
            <a:picLocks noChangeAspect="1"/>
          </p:cNvPicPr>
          <p:nvPr/>
        </p:nvPicPr>
        <p:blipFill>
          <a:blip r:embed="rId8"/>
          <a:stretch>
            <a:fillRect/>
          </a:stretch>
        </p:blipFill>
        <p:spPr>
          <a:xfrm>
            <a:off x="3733846" y="4135480"/>
            <a:ext cx="484416" cy="435361"/>
          </a:xfrm>
          <a:prstGeom prst="rect">
            <a:avLst/>
          </a:prstGeom>
        </p:spPr>
      </p:pic>
      <p:pic>
        <p:nvPicPr>
          <p:cNvPr id="90" name="Picture 89">
            <a:extLst>
              <a:ext uri="{FF2B5EF4-FFF2-40B4-BE49-F238E27FC236}">
                <a16:creationId xmlns:a16="http://schemas.microsoft.com/office/drawing/2014/main" id="{FB9DFCCA-71B3-BA79-2F8E-05B231598F60}"/>
              </a:ext>
            </a:extLst>
          </p:cNvPr>
          <p:cNvPicPr>
            <a:picLocks noChangeAspect="1"/>
          </p:cNvPicPr>
          <p:nvPr/>
        </p:nvPicPr>
        <p:blipFill>
          <a:blip r:embed="rId9"/>
          <a:stretch>
            <a:fillRect/>
          </a:stretch>
        </p:blipFill>
        <p:spPr>
          <a:xfrm>
            <a:off x="3238699" y="4136511"/>
            <a:ext cx="459889" cy="453757"/>
          </a:xfrm>
          <a:prstGeom prst="rect">
            <a:avLst/>
          </a:prstGeom>
        </p:spPr>
      </p:pic>
      <p:pic>
        <p:nvPicPr>
          <p:cNvPr id="91" name="Picture 90" descr="Logo&#10;&#10;Description automatically generated">
            <a:extLst>
              <a:ext uri="{FF2B5EF4-FFF2-40B4-BE49-F238E27FC236}">
                <a16:creationId xmlns:a16="http://schemas.microsoft.com/office/drawing/2014/main" id="{FB64F864-195F-B4F8-7F5D-7D7D4C9FA2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362" y="4152655"/>
            <a:ext cx="330832" cy="428078"/>
          </a:xfrm>
          <a:prstGeom prst="rect">
            <a:avLst/>
          </a:prstGeom>
        </p:spPr>
      </p:pic>
      <p:pic>
        <p:nvPicPr>
          <p:cNvPr id="92" name="Picture 91" descr="Logo&#10;&#10;Description automatically generated">
            <a:extLst>
              <a:ext uri="{FF2B5EF4-FFF2-40B4-BE49-F238E27FC236}">
                <a16:creationId xmlns:a16="http://schemas.microsoft.com/office/drawing/2014/main" id="{08157D43-BE02-3D01-19BB-8D6521EC26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2716" y="4184951"/>
            <a:ext cx="415973" cy="389162"/>
          </a:xfrm>
          <a:prstGeom prst="rect">
            <a:avLst/>
          </a:prstGeom>
        </p:spPr>
      </p:pic>
      <p:pic>
        <p:nvPicPr>
          <p:cNvPr id="93" name="Picture 92" descr="Icon&#10;&#10;Description automatically generated">
            <a:extLst>
              <a:ext uri="{FF2B5EF4-FFF2-40B4-BE49-F238E27FC236}">
                <a16:creationId xmlns:a16="http://schemas.microsoft.com/office/drawing/2014/main" id="{4B2DE983-05DB-7535-0A24-746D5EA76D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3456" y="4166608"/>
            <a:ext cx="389162" cy="389162"/>
          </a:xfrm>
          <a:prstGeom prst="rect">
            <a:avLst/>
          </a:prstGeom>
        </p:spPr>
      </p:pic>
      <p:pic>
        <p:nvPicPr>
          <p:cNvPr id="94" name="Picture 93">
            <a:extLst>
              <a:ext uri="{FF2B5EF4-FFF2-40B4-BE49-F238E27FC236}">
                <a16:creationId xmlns:a16="http://schemas.microsoft.com/office/drawing/2014/main" id="{F7534831-1775-CD0B-B140-C9F39BB34D7D}"/>
              </a:ext>
            </a:extLst>
          </p:cNvPr>
          <p:cNvPicPr>
            <a:picLocks noChangeAspect="1"/>
          </p:cNvPicPr>
          <p:nvPr/>
        </p:nvPicPr>
        <p:blipFill>
          <a:blip r:embed="rId13"/>
          <a:stretch>
            <a:fillRect/>
          </a:stretch>
        </p:blipFill>
        <p:spPr>
          <a:xfrm>
            <a:off x="4888386" y="4136511"/>
            <a:ext cx="435206" cy="457241"/>
          </a:xfrm>
          <a:prstGeom prst="rect">
            <a:avLst/>
          </a:prstGeom>
        </p:spPr>
      </p:pic>
      <p:pic>
        <p:nvPicPr>
          <p:cNvPr id="98" name="Picture 97" descr="A white and green logo with a green leaf&#10;&#10;Description automatically generated">
            <a:extLst>
              <a:ext uri="{FF2B5EF4-FFF2-40B4-BE49-F238E27FC236}">
                <a16:creationId xmlns:a16="http://schemas.microsoft.com/office/drawing/2014/main" id="{A86FEFED-DB46-BBF4-7BB6-DBC3942A04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5214" y="4067138"/>
            <a:ext cx="587713" cy="587713"/>
          </a:xfrm>
          <a:prstGeom prst="rect">
            <a:avLst/>
          </a:prstGeom>
        </p:spPr>
      </p:pic>
      <p:pic>
        <p:nvPicPr>
          <p:cNvPr id="100" name="Picture 99" descr="A logo for a company&#10;&#10;Description automatically generated">
            <a:extLst>
              <a:ext uri="{FF2B5EF4-FFF2-40B4-BE49-F238E27FC236}">
                <a16:creationId xmlns:a16="http://schemas.microsoft.com/office/drawing/2014/main" id="{BB906C98-546A-F0D8-E4DF-79CA9F15B4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0571" y="4076619"/>
            <a:ext cx="587713" cy="587713"/>
          </a:xfrm>
          <a:prstGeom prst="rect">
            <a:avLst/>
          </a:prstGeom>
        </p:spPr>
      </p:pic>
      <p:pic>
        <p:nvPicPr>
          <p:cNvPr id="5" name="Picture 4" descr="A group of lights with yellow rays&#10;&#10;Description automatically generated">
            <a:extLst>
              <a:ext uri="{FF2B5EF4-FFF2-40B4-BE49-F238E27FC236}">
                <a16:creationId xmlns:a16="http://schemas.microsoft.com/office/drawing/2014/main" id="{38C4CD23-95B8-25B9-D41C-CAF1FE6EB5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13390" y="1656112"/>
            <a:ext cx="5238054" cy="4083354"/>
          </a:xfrm>
          <a:prstGeom prst="rect">
            <a:avLst/>
          </a:prstGeom>
        </p:spPr>
      </p:pic>
      <p:sp>
        <p:nvSpPr>
          <p:cNvPr id="6" name="TextBox 5">
            <a:extLst>
              <a:ext uri="{FF2B5EF4-FFF2-40B4-BE49-F238E27FC236}">
                <a16:creationId xmlns:a16="http://schemas.microsoft.com/office/drawing/2014/main" id="{7274C13C-E659-800A-BE28-8CE18426C423}"/>
              </a:ext>
            </a:extLst>
          </p:cNvPr>
          <p:cNvSpPr txBox="1"/>
          <p:nvPr/>
        </p:nvSpPr>
        <p:spPr>
          <a:xfrm>
            <a:off x="7084779"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T2</a:t>
            </a:r>
          </a:p>
        </p:txBody>
      </p:sp>
      <p:sp>
        <p:nvSpPr>
          <p:cNvPr id="7" name="TextBox 6">
            <a:extLst>
              <a:ext uri="{FF2B5EF4-FFF2-40B4-BE49-F238E27FC236}">
                <a16:creationId xmlns:a16="http://schemas.microsoft.com/office/drawing/2014/main" id="{3ED9D9DC-645B-D3F7-1EBB-A37ED2CBD780}"/>
              </a:ext>
            </a:extLst>
          </p:cNvPr>
          <p:cNvSpPr txBox="1"/>
          <p:nvPr/>
        </p:nvSpPr>
        <p:spPr>
          <a:xfrm>
            <a:off x="8479570"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T3</a:t>
            </a:r>
          </a:p>
        </p:txBody>
      </p:sp>
      <p:sp>
        <p:nvSpPr>
          <p:cNvPr id="8" name="TextBox 7">
            <a:extLst>
              <a:ext uri="{FF2B5EF4-FFF2-40B4-BE49-F238E27FC236}">
                <a16:creationId xmlns:a16="http://schemas.microsoft.com/office/drawing/2014/main" id="{4F084F29-244F-F43C-64C3-0B2E4D6AC1D5}"/>
              </a:ext>
            </a:extLst>
          </p:cNvPr>
          <p:cNvSpPr txBox="1"/>
          <p:nvPr/>
        </p:nvSpPr>
        <p:spPr>
          <a:xfrm>
            <a:off x="9670266"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T4</a:t>
            </a:r>
          </a:p>
        </p:txBody>
      </p:sp>
      <p:sp>
        <p:nvSpPr>
          <p:cNvPr id="9" name="TextBox 8">
            <a:extLst>
              <a:ext uri="{FF2B5EF4-FFF2-40B4-BE49-F238E27FC236}">
                <a16:creationId xmlns:a16="http://schemas.microsoft.com/office/drawing/2014/main" id="{DD7E57DA-B5E8-C554-C7B9-5439E85926DD}"/>
              </a:ext>
            </a:extLst>
          </p:cNvPr>
          <p:cNvSpPr txBox="1"/>
          <p:nvPr/>
        </p:nvSpPr>
        <p:spPr>
          <a:xfrm>
            <a:off x="10909181" y="5273174"/>
            <a:ext cx="733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T5</a:t>
            </a:r>
          </a:p>
        </p:txBody>
      </p:sp>
    </p:spTree>
    <p:extLst>
      <p:ext uri="{BB962C8B-B14F-4D97-AF65-F5344CB8AC3E}">
        <p14:creationId xmlns:p14="http://schemas.microsoft.com/office/powerpoint/2010/main" val="96189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a:xfrm>
            <a:off x="372054" y="365127"/>
            <a:ext cx="11323864" cy="579437"/>
          </a:xfrm>
        </p:spPr>
        <p:txBody>
          <a:bodyPr/>
          <a:lstStyle/>
          <a:p>
            <a:r>
              <a:rPr lang="en-US"/>
              <a:t>AREA LIGHTS</a:t>
            </a:r>
          </a:p>
        </p:txBody>
      </p:sp>
      <p:sp>
        <p:nvSpPr>
          <p:cNvPr id="68" name="Content Placeholder 14">
            <a:extLst>
              <a:ext uri="{FF2B5EF4-FFF2-40B4-BE49-F238E27FC236}">
                <a16:creationId xmlns:a16="http://schemas.microsoft.com/office/drawing/2014/main" id="{5A8705F0-9BBB-1F79-EF11-4028A14CEF3F}"/>
              </a:ext>
            </a:extLst>
          </p:cNvPr>
          <p:cNvSpPr txBox="1">
            <a:spLocks/>
          </p:cNvSpPr>
          <p:nvPr/>
        </p:nvSpPr>
        <p:spPr>
          <a:xfrm>
            <a:off x="2281568" y="1448201"/>
            <a:ext cx="3657600" cy="5324074"/>
          </a:xfrm>
          <a:prstGeom prst="rect">
            <a:avLst/>
          </a:prstGeom>
          <a:ln w="28575">
            <a:solidFill>
              <a:srgbClr val="72BF44"/>
            </a:solidFill>
          </a:ln>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15” &amp; 18”</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0-10V Dimming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Up to 144 </a:t>
            </a:r>
            <a:r>
              <a:rPr kumimoji="0" lang="en-US" sz="10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lm</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120-347V</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-40°F to 122°F (-40°C to 50°C) </a:t>
            </a:r>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PowerSet: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55/40/25W;100/80/60W; 150/125/100W                </a:t>
            </a:r>
            <a:r>
              <a:rPr kumimoji="0" lang="en-US" sz="1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FieldCCeT:</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30/40/5000K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Up to 20, 262 lumens</a:t>
            </a:r>
          </a:p>
          <a:p>
            <a:pPr marL="228600" marR="0" lvl="1" indent="-228600" algn="l" defTabSz="914400" rtl="0" eaLnBrk="1" fontAlgn="auto" latinLnBrk="0" hangingPunct="1">
              <a:lnSpc>
                <a:spcPct val="110000"/>
              </a:lnSpc>
              <a:spcBef>
                <a:spcPts val="1000"/>
              </a:spcBef>
              <a:spcAft>
                <a:spcPts val="0"/>
              </a:spcAft>
              <a:buClrTx/>
              <a:buSzTx/>
              <a:buFont typeface="Calibri" panose="020F050202020403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Text Placeholder 4">
            <a:extLst>
              <a:ext uri="{FF2B5EF4-FFF2-40B4-BE49-F238E27FC236}">
                <a16:creationId xmlns:a16="http://schemas.microsoft.com/office/drawing/2014/main" id="{2D8F78E4-5746-C19B-31CD-69514F1B156F}"/>
              </a:ext>
            </a:extLst>
          </p:cNvPr>
          <p:cNvSpPr txBox="1">
            <a:spLocks/>
          </p:cNvSpPr>
          <p:nvPr/>
        </p:nvSpPr>
        <p:spPr>
          <a:xfrm>
            <a:off x="2261092" y="1013178"/>
            <a:ext cx="3657600" cy="41148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lvl1pPr indent="0" defTabSz="914400">
              <a:lnSpc>
                <a:spcPct val="90000"/>
              </a:lnSpc>
              <a:spcBef>
                <a:spcPts val="1000"/>
              </a:spcBef>
              <a:buFont typeface="Arial" panose="020B0604020202020204" pitchFamily="34" charset="0"/>
              <a:buNone/>
              <a:defRPr sz="2000" b="1">
                <a:latin typeface="Open Sans" panose="020B0606030504020204" pitchFamily="34" charset="0"/>
                <a:ea typeface="Open Sans" panose="020B0606030504020204" pitchFamily="34" charset="0"/>
                <a:cs typeface="Open Sans" panose="020B0606030504020204" pitchFamily="34" charset="0"/>
              </a:defRPr>
            </a:lvl1pPr>
            <a:lvl2pPr indent="0" defTabSz="914400">
              <a:lnSpc>
                <a:spcPct val="90000"/>
              </a:lnSpc>
              <a:spcBef>
                <a:spcPts val="500"/>
              </a:spcBef>
              <a:buFont typeface="Calibri" panose="020F0502020204030204" pitchFamily="34" charset="0"/>
              <a:buNone/>
              <a:defRPr sz="2000" b="1">
                <a:solidFill>
                  <a:schemeClr val="lt1"/>
                </a:solidFill>
              </a:defRPr>
            </a:lvl2pPr>
            <a:lvl3pPr indent="0" defTabSz="914400">
              <a:lnSpc>
                <a:spcPct val="90000"/>
              </a:lnSpc>
              <a:spcBef>
                <a:spcPts val="500"/>
              </a:spcBef>
              <a:buFont typeface="Courier New" panose="02070309020205020404" pitchFamily="49" charset="0"/>
              <a:buNone/>
              <a:defRPr b="1">
                <a:solidFill>
                  <a:schemeClr val="lt1"/>
                </a:solidFill>
              </a:defRPr>
            </a:lvl3pPr>
            <a:lvl4pPr indent="0" defTabSz="914400">
              <a:lnSpc>
                <a:spcPct val="90000"/>
              </a:lnSpc>
              <a:spcBef>
                <a:spcPts val="500"/>
              </a:spcBef>
              <a:buFont typeface="Wingdings" panose="05000000000000000000" pitchFamily="2" charset="2"/>
              <a:buNone/>
              <a:defRPr sz="1600" b="1">
                <a:solidFill>
                  <a:schemeClr val="lt1"/>
                </a:solidFill>
              </a:defRPr>
            </a:lvl4pPr>
            <a:lvl5pPr indent="0" defTabSz="914400">
              <a:lnSpc>
                <a:spcPct val="90000"/>
              </a:lnSpc>
              <a:spcBef>
                <a:spcPts val="500"/>
              </a:spcBef>
              <a:buFont typeface="Arial" panose="020B0604020202020204" pitchFamily="34" charset="0"/>
              <a:buNone/>
              <a:defRPr sz="1600" b="1">
                <a:solidFill>
                  <a:schemeClr val="lt1"/>
                </a:solidFill>
              </a:defRPr>
            </a:lvl5pPr>
            <a:lvl6pPr indent="0" defTabSz="914400">
              <a:lnSpc>
                <a:spcPct val="90000"/>
              </a:lnSpc>
              <a:spcBef>
                <a:spcPts val="500"/>
              </a:spcBef>
              <a:buFont typeface="Arial" panose="020B0604020202020204" pitchFamily="34" charset="0"/>
              <a:buNone/>
              <a:defRPr sz="1600" b="1">
                <a:solidFill>
                  <a:schemeClr val="lt1"/>
                </a:solidFill>
              </a:defRPr>
            </a:lvl6pPr>
            <a:lvl7pPr indent="0" defTabSz="914400">
              <a:lnSpc>
                <a:spcPct val="90000"/>
              </a:lnSpc>
              <a:spcBef>
                <a:spcPts val="500"/>
              </a:spcBef>
              <a:buFont typeface="Arial" panose="020B0604020202020204" pitchFamily="34" charset="0"/>
              <a:buNone/>
              <a:defRPr sz="1600" b="1">
                <a:solidFill>
                  <a:schemeClr val="lt1"/>
                </a:solidFill>
              </a:defRPr>
            </a:lvl7pPr>
            <a:lvl8pPr indent="0" defTabSz="914400">
              <a:lnSpc>
                <a:spcPct val="90000"/>
              </a:lnSpc>
              <a:spcBef>
                <a:spcPts val="500"/>
              </a:spcBef>
              <a:buFont typeface="Arial" panose="020B0604020202020204" pitchFamily="34" charset="0"/>
              <a:buNone/>
              <a:defRPr sz="1600" b="1">
                <a:solidFill>
                  <a:schemeClr val="lt1"/>
                </a:solidFill>
              </a:defRPr>
            </a:lvl8pPr>
            <a:lvl9pPr indent="0" defTabSz="914400">
              <a:lnSpc>
                <a:spcPct val="90000"/>
              </a:lnSpc>
              <a:spcBef>
                <a:spcPts val="500"/>
              </a:spcBef>
              <a:buFont typeface="Arial" panose="020B0604020202020204" pitchFamily="34" charset="0"/>
              <a:buNone/>
              <a:defRPr sz="1600" b="1">
                <a:solidFill>
                  <a:schemeClr val="lt1"/>
                </a:solidFill>
              </a:defRPr>
            </a:lvl9pPr>
          </a:lstStyle>
          <a:p>
            <a:r>
              <a:rPr lang="en-US" dirty="0"/>
              <a:t>PT3</a:t>
            </a:r>
          </a:p>
        </p:txBody>
      </p:sp>
      <p:sp>
        <p:nvSpPr>
          <p:cNvPr id="70" name="Content Placeholder 4">
            <a:extLst>
              <a:ext uri="{FF2B5EF4-FFF2-40B4-BE49-F238E27FC236}">
                <a16:creationId xmlns:a16="http://schemas.microsoft.com/office/drawing/2014/main" id="{E36E8BC8-A235-F6A3-871B-8081F26E910A}"/>
              </a:ext>
            </a:extLst>
          </p:cNvPr>
          <p:cNvSpPr txBox="1">
            <a:spLocks/>
          </p:cNvSpPr>
          <p:nvPr/>
        </p:nvSpPr>
        <p:spPr>
          <a:xfrm>
            <a:off x="6187482" y="1452621"/>
            <a:ext cx="3657600" cy="5324074"/>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 &amp; 20”</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0-10V Dimming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139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lm</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120-277V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47, 84, 125W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Fixed </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45, 80, 120W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FieldCCeT: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30/40/5000K</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16,102 lumens</a:t>
            </a:r>
          </a:p>
        </p:txBody>
      </p:sp>
      <p:sp>
        <p:nvSpPr>
          <p:cNvPr id="71" name="Text Placeholder 5">
            <a:extLst>
              <a:ext uri="{FF2B5EF4-FFF2-40B4-BE49-F238E27FC236}">
                <a16:creationId xmlns:a16="http://schemas.microsoft.com/office/drawing/2014/main" id="{096E8294-3ABB-1EA2-8805-FF2964936B35}"/>
              </a:ext>
            </a:extLst>
          </p:cNvPr>
          <p:cNvSpPr txBox="1">
            <a:spLocks/>
          </p:cNvSpPr>
          <p:nvPr/>
        </p:nvSpPr>
        <p:spPr>
          <a:xfrm>
            <a:off x="6197210" y="1017598"/>
            <a:ext cx="3657600" cy="411480"/>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defPPr>
              <a:defRPr lang="en-US"/>
            </a:defPPr>
            <a:lvl1pPr indent="0" defTabSz="914400">
              <a:lnSpc>
                <a:spcPct val="90000"/>
              </a:lnSpc>
              <a:spcBef>
                <a:spcPts val="1000"/>
              </a:spcBef>
              <a:buFont typeface="Arial" panose="020B0604020202020204" pitchFamily="34" charset="0"/>
              <a:buNone/>
              <a:defRPr sz="2000" b="1">
                <a:latin typeface="Open Sans" panose="020B0606030504020204" pitchFamily="34" charset="0"/>
                <a:ea typeface="Open Sans" panose="020B0606030504020204" pitchFamily="34" charset="0"/>
                <a:cs typeface="Open Sans" panose="020B0606030504020204" pitchFamily="34" charset="0"/>
              </a:defRPr>
            </a:lvl1pPr>
            <a:lvl2pPr indent="0" defTabSz="914400">
              <a:lnSpc>
                <a:spcPct val="90000"/>
              </a:lnSpc>
              <a:spcBef>
                <a:spcPts val="500"/>
              </a:spcBef>
              <a:buFont typeface="Calibri" panose="020F0502020204030204" pitchFamily="34" charset="0"/>
              <a:buNone/>
              <a:defRPr sz="2000" b="1">
                <a:solidFill>
                  <a:schemeClr val="lt1"/>
                </a:solidFill>
              </a:defRPr>
            </a:lvl2pPr>
            <a:lvl3pPr indent="0" defTabSz="914400">
              <a:lnSpc>
                <a:spcPct val="90000"/>
              </a:lnSpc>
              <a:spcBef>
                <a:spcPts val="500"/>
              </a:spcBef>
              <a:buFont typeface="Courier New" panose="02070309020205020404" pitchFamily="49" charset="0"/>
              <a:buNone/>
              <a:defRPr b="1">
                <a:solidFill>
                  <a:schemeClr val="lt1"/>
                </a:solidFill>
              </a:defRPr>
            </a:lvl3pPr>
            <a:lvl4pPr indent="0" defTabSz="914400">
              <a:lnSpc>
                <a:spcPct val="90000"/>
              </a:lnSpc>
              <a:spcBef>
                <a:spcPts val="500"/>
              </a:spcBef>
              <a:buFont typeface="Wingdings" panose="05000000000000000000" pitchFamily="2" charset="2"/>
              <a:buNone/>
              <a:defRPr sz="1600" b="1">
                <a:solidFill>
                  <a:schemeClr val="lt1"/>
                </a:solidFill>
              </a:defRPr>
            </a:lvl4pPr>
            <a:lvl5pPr indent="0" defTabSz="914400">
              <a:lnSpc>
                <a:spcPct val="90000"/>
              </a:lnSpc>
              <a:spcBef>
                <a:spcPts val="500"/>
              </a:spcBef>
              <a:buFont typeface="Arial" panose="020B0604020202020204" pitchFamily="34" charset="0"/>
              <a:buNone/>
              <a:defRPr sz="1600" b="1">
                <a:solidFill>
                  <a:schemeClr val="lt1"/>
                </a:solidFill>
              </a:defRPr>
            </a:lvl5pPr>
            <a:lvl6pPr indent="0" defTabSz="914400">
              <a:lnSpc>
                <a:spcPct val="90000"/>
              </a:lnSpc>
              <a:spcBef>
                <a:spcPts val="500"/>
              </a:spcBef>
              <a:buFont typeface="Arial" panose="020B0604020202020204" pitchFamily="34" charset="0"/>
              <a:buNone/>
              <a:defRPr sz="1600" b="1">
                <a:solidFill>
                  <a:schemeClr val="lt1"/>
                </a:solidFill>
              </a:defRPr>
            </a:lvl6pPr>
            <a:lvl7pPr indent="0" defTabSz="914400">
              <a:lnSpc>
                <a:spcPct val="90000"/>
              </a:lnSpc>
              <a:spcBef>
                <a:spcPts val="500"/>
              </a:spcBef>
              <a:buFont typeface="Arial" panose="020B0604020202020204" pitchFamily="34" charset="0"/>
              <a:buNone/>
              <a:defRPr sz="1600" b="1">
                <a:solidFill>
                  <a:schemeClr val="lt1"/>
                </a:solidFill>
              </a:defRPr>
            </a:lvl7pPr>
            <a:lvl8pPr indent="0" defTabSz="914400">
              <a:lnSpc>
                <a:spcPct val="90000"/>
              </a:lnSpc>
              <a:spcBef>
                <a:spcPts val="500"/>
              </a:spcBef>
              <a:buFont typeface="Arial" panose="020B0604020202020204" pitchFamily="34" charset="0"/>
              <a:buNone/>
              <a:defRPr sz="1600" b="1">
                <a:solidFill>
                  <a:schemeClr val="lt1"/>
                </a:solidFill>
              </a:defRPr>
            </a:lvl8pPr>
            <a:lvl9pPr indent="0" defTabSz="914400">
              <a:lnSpc>
                <a:spcPct val="90000"/>
              </a:lnSpc>
              <a:spcBef>
                <a:spcPts val="500"/>
              </a:spcBef>
              <a:buFont typeface="Arial" panose="020B0604020202020204" pitchFamily="34" charset="0"/>
              <a:buNone/>
              <a:defRPr sz="1600" b="1">
                <a:solidFill>
                  <a:schemeClr val="lt1"/>
                </a:solidFill>
              </a:defRPr>
            </a:lvl9pPr>
          </a:lstStyle>
          <a:p>
            <a:r>
              <a:rPr lang="en-US"/>
              <a:t>DTD</a:t>
            </a:r>
          </a:p>
        </p:txBody>
      </p:sp>
      <p:pic>
        <p:nvPicPr>
          <p:cNvPr id="72" name="Picture 71">
            <a:extLst>
              <a:ext uri="{FF2B5EF4-FFF2-40B4-BE49-F238E27FC236}">
                <a16:creationId xmlns:a16="http://schemas.microsoft.com/office/drawing/2014/main" id="{6E474F1B-8A98-E135-D0FB-F0A3D1B7B357}"/>
              </a:ext>
            </a:extLst>
          </p:cNvPr>
          <p:cNvPicPr>
            <a:picLocks noChangeAspect="1"/>
          </p:cNvPicPr>
          <p:nvPr/>
        </p:nvPicPr>
        <p:blipFill>
          <a:blip r:embed="rId3"/>
          <a:stretch>
            <a:fillRect/>
          </a:stretch>
        </p:blipFill>
        <p:spPr>
          <a:xfrm>
            <a:off x="7134967" y="3909682"/>
            <a:ext cx="1499422" cy="690523"/>
          </a:xfrm>
          <a:prstGeom prst="rect">
            <a:avLst/>
          </a:prstGeom>
        </p:spPr>
      </p:pic>
      <p:pic>
        <p:nvPicPr>
          <p:cNvPr id="73" name="Picture 72">
            <a:extLst>
              <a:ext uri="{FF2B5EF4-FFF2-40B4-BE49-F238E27FC236}">
                <a16:creationId xmlns:a16="http://schemas.microsoft.com/office/drawing/2014/main" id="{7A9B4B2B-7342-0058-8885-7829D4362C15}"/>
              </a:ext>
            </a:extLst>
          </p:cNvPr>
          <p:cNvPicPr>
            <a:picLocks noChangeAspect="1"/>
          </p:cNvPicPr>
          <p:nvPr/>
        </p:nvPicPr>
        <p:blipFill>
          <a:blip r:embed="rId4"/>
          <a:stretch>
            <a:fillRect/>
          </a:stretch>
        </p:blipFill>
        <p:spPr>
          <a:xfrm>
            <a:off x="6940448" y="4656778"/>
            <a:ext cx="2171123" cy="975263"/>
          </a:xfrm>
          <a:prstGeom prst="rect">
            <a:avLst/>
          </a:prstGeom>
        </p:spPr>
      </p:pic>
      <p:sp>
        <p:nvSpPr>
          <p:cNvPr id="75" name="Rectangle: Rounded Corners 74">
            <a:extLst>
              <a:ext uri="{FF2B5EF4-FFF2-40B4-BE49-F238E27FC236}">
                <a16:creationId xmlns:a16="http://schemas.microsoft.com/office/drawing/2014/main" id="{B555DAAA-8A47-05BF-FC3A-8B600BAFD60D}"/>
              </a:ext>
            </a:extLst>
          </p:cNvPr>
          <p:cNvSpPr/>
          <p:nvPr/>
        </p:nvSpPr>
        <p:spPr>
          <a:xfrm>
            <a:off x="2327868" y="5619750"/>
            <a:ext cx="3571774" cy="1084963"/>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Wide Beam Angle, Modern Looking Post Top Design, Glass Protective Lens w/ 55W &amp; 100W, Polycarbonate Lens w/ 150W, Photocell Socket.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sp>
        <p:nvSpPr>
          <p:cNvPr id="76" name="Rectangle: Rounded Corners 75">
            <a:extLst>
              <a:ext uri="{FF2B5EF4-FFF2-40B4-BE49-F238E27FC236}">
                <a16:creationId xmlns:a16="http://schemas.microsoft.com/office/drawing/2014/main" id="{373D073B-51F7-C233-AF48-EFA8E56443E7}"/>
              </a:ext>
            </a:extLst>
          </p:cNvPr>
          <p:cNvSpPr/>
          <p:nvPr/>
        </p:nvSpPr>
        <p:spPr>
          <a:xfrm>
            <a:off x="6263886" y="5643813"/>
            <a:ext cx="3494492" cy="1084963"/>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Traditional Dusk to Dawn Photocell Button on small, NEMA Photocell on large, Arm Accessory Sold Separately.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pic>
        <p:nvPicPr>
          <p:cNvPr id="4" name="Picture 3" descr="A close-up of a lamp&#10;&#10;Description automatically generated">
            <a:extLst>
              <a:ext uri="{FF2B5EF4-FFF2-40B4-BE49-F238E27FC236}">
                <a16:creationId xmlns:a16="http://schemas.microsoft.com/office/drawing/2014/main" id="{F67B1331-E0F3-1B7B-C96F-F17F32D9B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164" y="2771404"/>
            <a:ext cx="3657601" cy="3657601"/>
          </a:xfrm>
          <a:prstGeom prst="rect">
            <a:avLst/>
          </a:prstGeom>
        </p:spPr>
      </p:pic>
    </p:spTree>
    <p:extLst>
      <p:ext uri="{BB962C8B-B14F-4D97-AF65-F5344CB8AC3E}">
        <p14:creationId xmlns:p14="http://schemas.microsoft.com/office/powerpoint/2010/main" val="323798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ose-up of a wall pack&#10;&#10;Description automatically generated">
            <a:extLst>
              <a:ext uri="{FF2B5EF4-FFF2-40B4-BE49-F238E27FC236}">
                <a16:creationId xmlns:a16="http://schemas.microsoft.com/office/drawing/2014/main" id="{667C1F90-F7F7-7E22-4CD5-7A58E5F30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5" y="1916504"/>
            <a:ext cx="5295900" cy="3377925"/>
          </a:xfrm>
          <a:prstGeom prst="rect">
            <a:avLst/>
          </a:prstGeom>
        </p:spPr>
      </p:pic>
      <p:pic>
        <p:nvPicPr>
          <p:cNvPr id="27" name="Picture 26">
            <a:extLst>
              <a:ext uri="{FF2B5EF4-FFF2-40B4-BE49-F238E27FC236}">
                <a16:creationId xmlns:a16="http://schemas.microsoft.com/office/drawing/2014/main" id="{3BD0AF0C-C788-3A6F-A744-A9F92FF5D5F3}"/>
              </a:ext>
            </a:extLst>
          </p:cNvPr>
          <p:cNvPicPr>
            <a:picLocks noChangeAspect="1"/>
          </p:cNvPicPr>
          <p:nvPr/>
        </p:nvPicPr>
        <p:blipFill>
          <a:blip r:embed="rId4"/>
          <a:stretch>
            <a:fillRect/>
          </a:stretch>
        </p:blipFill>
        <p:spPr>
          <a:xfrm>
            <a:off x="948108" y="4648289"/>
            <a:ext cx="1878280" cy="1608472"/>
          </a:xfrm>
          <a:prstGeom prst="rect">
            <a:avLst/>
          </a:prstGeom>
        </p:spPr>
      </p:pic>
      <p:sp>
        <p:nvSpPr>
          <p:cNvPr id="2" name="Title 1">
            <a:extLst>
              <a:ext uri="{FF2B5EF4-FFF2-40B4-BE49-F238E27FC236}">
                <a16:creationId xmlns:a16="http://schemas.microsoft.com/office/drawing/2014/main" id="{CF4F8CE5-65B5-46C1-9550-505A9EABF3F2}"/>
              </a:ext>
            </a:extLst>
          </p:cNvPr>
          <p:cNvSpPr>
            <a:spLocks noGrp="1"/>
          </p:cNvSpPr>
          <p:nvPr>
            <p:ph type="title"/>
          </p:nvPr>
        </p:nvSpPr>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WALLPACKS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a:extLst>
              <a:ext uri="{FF2B5EF4-FFF2-40B4-BE49-F238E27FC236}">
                <a16:creationId xmlns:a16="http://schemas.microsoft.com/office/drawing/2014/main" id="{06280D19-9377-45ED-A801-593C9D4D6385}"/>
              </a:ext>
            </a:extLst>
          </p:cNvPr>
          <p:cNvSpPr>
            <a:spLocks noGrp="1"/>
          </p:cNvSpPr>
          <p:nvPr>
            <p:ph type="body" sz="quarter" idx="12"/>
          </p:nvPr>
        </p:nvSpPr>
        <p:spPr>
          <a:xfrm>
            <a:off x="274100" y="1046161"/>
            <a:ext cx="3388914"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TWP1</a:t>
            </a:r>
          </a:p>
        </p:txBody>
      </p:sp>
      <p:sp>
        <p:nvSpPr>
          <p:cNvPr id="26" name="Text Placeholder 25">
            <a:extLst>
              <a:ext uri="{FF2B5EF4-FFF2-40B4-BE49-F238E27FC236}">
                <a16:creationId xmlns:a16="http://schemas.microsoft.com/office/drawing/2014/main" id="{C4064E17-1DF2-4ECF-F0A9-BD7752A93AB9}"/>
              </a:ext>
            </a:extLst>
          </p:cNvPr>
          <p:cNvSpPr>
            <a:spLocks noGrp="1"/>
          </p:cNvSpPr>
          <p:nvPr>
            <p:ph type="body" sz="quarter" idx="16"/>
          </p:nvPr>
        </p:nvSpPr>
        <p:spPr>
          <a:xfrm>
            <a:off x="8524861" y="1046161"/>
            <a:ext cx="3388914"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SWP1</a:t>
            </a:r>
          </a:p>
        </p:txBody>
      </p:sp>
      <p:pic>
        <p:nvPicPr>
          <p:cNvPr id="28" name="Picture 27">
            <a:extLst>
              <a:ext uri="{FF2B5EF4-FFF2-40B4-BE49-F238E27FC236}">
                <a16:creationId xmlns:a16="http://schemas.microsoft.com/office/drawing/2014/main" id="{2DBD0525-658A-1E21-CB06-9CB46087CBDA}"/>
              </a:ext>
            </a:extLst>
          </p:cNvPr>
          <p:cNvPicPr>
            <a:picLocks noChangeAspect="1"/>
          </p:cNvPicPr>
          <p:nvPr/>
        </p:nvPicPr>
        <p:blipFill>
          <a:blip r:embed="rId5"/>
          <a:stretch>
            <a:fillRect/>
          </a:stretch>
        </p:blipFill>
        <p:spPr>
          <a:xfrm>
            <a:off x="9286533" y="4509461"/>
            <a:ext cx="2060866" cy="1818411"/>
          </a:xfrm>
          <a:prstGeom prst="rect">
            <a:avLst/>
          </a:prstGeom>
        </p:spPr>
      </p:pic>
      <p:sp>
        <p:nvSpPr>
          <p:cNvPr id="3" name="Rectangle 2">
            <a:extLst>
              <a:ext uri="{FF2B5EF4-FFF2-40B4-BE49-F238E27FC236}">
                <a16:creationId xmlns:a16="http://schemas.microsoft.com/office/drawing/2014/main" id="{75398102-2E90-6569-1B26-A7E671E3F2E1}"/>
              </a:ext>
            </a:extLst>
          </p:cNvPr>
          <p:cNvSpPr/>
          <p:nvPr/>
        </p:nvSpPr>
        <p:spPr>
          <a:xfrm>
            <a:off x="6741091" y="4509460"/>
            <a:ext cx="1822493" cy="58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5D734F-F9BD-A71E-70C0-62B8FB8E218E}"/>
              </a:ext>
            </a:extLst>
          </p:cNvPr>
          <p:cNvPicPr>
            <a:picLocks noChangeAspect="1"/>
          </p:cNvPicPr>
          <p:nvPr/>
        </p:nvPicPr>
        <p:blipFill>
          <a:blip r:embed="rId6"/>
          <a:stretch>
            <a:fillRect/>
          </a:stretch>
        </p:blipFill>
        <p:spPr>
          <a:xfrm>
            <a:off x="7712184" y="4664248"/>
            <a:ext cx="484416" cy="435361"/>
          </a:xfrm>
          <a:prstGeom prst="rect">
            <a:avLst/>
          </a:prstGeom>
        </p:spPr>
      </p:pic>
      <p:pic>
        <p:nvPicPr>
          <p:cNvPr id="5" name="Picture 4">
            <a:extLst>
              <a:ext uri="{FF2B5EF4-FFF2-40B4-BE49-F238E27FC236}">
                <a16:creationId xmlns:a16="http://schemas.microsoft.com/office/drawing/2014/main" id="{E96BA45F-B7F4-8249-ED1F-F950CF69E4B5}"/>
              </a:ext>
            </a:extLst>
          </p:cNvPr>
          <p:cNvPicPr>
            <a:picLocks noChangeAspect="1"/>
          </p:cNvPicPr>
          <p:nvPr/>
        </p:nvPicPr>
        <p:blipFill>
          <a:blip r:embed="rId7"/>
          <a:stretch>
            <a:fillRect/>
          </a:stretch>
        </p:blipFill>
        <p:spPr>
          <a:xfrm>
            <a:off x="7297279" y="4648289"/>
            <a:ext cx="459889" cy="453757"/>
          </a:xfrm>
          <a:prstGeom prst="rect">
            <a:avLst/>
          </a:prstGeom>
        </p:spPr>
      </p:pic>
      <p:pic>
        <p:nvPicPr>
          <p:cNvPr id="6" name="Picture 5" descr="Logo&#10;&#10;Description automatically generated">
            <a:extLst>
              <a:ext uri="{FF2B5EF4-FFF2-40B4-BE49-F238E27FC236}">
                <a16:creationId xmlns:a16="http://schemas.microsoft.com/office/drawing/2014/main" id="{8ABE4E57-7837-1A48-E9B4-BE78F1A062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9034" y="4614431"/>
            <a:ext cx="330832" cy="428078"/>
          </a:xfrm>
          <a:prstGeom prst="rect">
            <a:avLst/>
          </a:prstGeom>
        </p:spPr>
      </p:pic>
      <p:sp>
        <p:nvSpPr>
          <p:cNvPr id="7" name="TextBox 6">
            <a:extLst>
              <a:ext uri="{FF2B5EF4-FFF2-40B4-BE49-F238E27FC236}">
                <a16:creationId xmlns:a16="http://schemas.microsoft.com/office/drawing/2014/main" id="{0FB7BC49-D824-02A5-CB69-63A5EFCFDB07}"/>
              </a:ext>
            </a:extLst>
          </p:cNvPr>
          <p:cNvSpPr txBox="1"/>
          <p:nvPr/>
        </p:nvSpPr>
        <p:spPr>
          <a:xfrm>
            <a:off x="3700868" y="2637446"/>
            <a:ext cx="2007530" cy="86177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Selectable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and Wattage</a:t>
            </a:r>
          </a:p>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Integrated photocell</a:t>
            </a:r>
          </a:p>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4 1/20” knockouts make installation easy</a:t>
            </a:r>
          </a:p>
        </p:txBody>
      </p:sp>
      <p:sp>
        <p:nvSpPr>
          <p:cNvPr id="10" name="TextBox 9">
            <a:extLst>
              <a:ext uri="{FF2B5EF4-FFF2-40B4-BE49-F238E27FC236}">
                <a16:creationId xmlns:a16="http://schemas.microsoft.com/office/drawing/2014/main" id="{D5A66F97-0C7D-8E83-09B0-261CEE860929}"/>
              </a:ext>
            </a:extLst>
          </p:cNvPr>
          <p:cNvSpPr txBox="1"/>
          <p:nvPr/>
        </p:nvSpPr>
        <p:spPr>
          <a:xfrm>
            <a:off x="3662771" y="4118308"/>
            <a:ext cx="2007530" cy="86177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Selectable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and Wattage</a:t>
            </a:r>
          </a:p>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Integrated photocell</a:t>
            </a:r>
          </a:p>
          <a:p>
            <a:pPr marL="285750" indent="-285750">
              <a:buFont typeface="Arial" panose="020B0604020202020204" pitchFamily="34" charset="0"/>
              <a:buChar char="•"/>
            </a:pPr>
            <a:r>
              <a:rPr lang="en-US" sz="1000" b="1" dirty="0">
                <a:latin typeface="Open Sans" panose="020B0606030504020204" pitchFamily="34" charset="0"/>
                <a:ea typeface="Open Sans" panose="020B0606030504020204" pitchFamily="34" charset="0"/>
                <a:cs typeface="Open Sans" panose="020B0606030504020204" pitchFamily="34" charset="0"/>
              </a:rPr>
              <a:t>4 1/20” knockouts make installation easy</a:t>
            </a:r>
          </a:p>
        </p:txBody>
      </p:sp>
      <p:sp>
        <p:nvSpPr>
          <p:cNvPr id="9" name="Content Placeholder 8">
            <a:extLst>
              <a:ext uri="{FF2B5EF4-FFF2-40B4-BE49-F238E27FC236}">
                <a16:creationId xmlns:a16="http://schemas.microsoft.com/office/drawing/2014/main" id="{A2B23141-7101-40B2-808E-F0F330CAE3C8}"/>
              </a:ext>
            </a:extLst>
          </p:cNvPr>
          <p:cNvSpPr>
            <a:spLocks noGrp="1"/>
          </p:cNvSpPr>
          <p:nvPr>
            <p:ph sz="half" idx="11"/>
          </p:nvPr>
        </p:nvSpPr>
        <p:spPr>
          <a:xfrm>
            <a:off x="272143" y="1439333"/>
            <a:ext cx="3388914" cy="5321808"/>
          </a:xfrm>
          <a:ln w="28575">
            <a:solidFill>
              <a:srgbClr val="72BF44"/>
            </a:solidFill>
          </a:ln>
        </p:spPr>
        <p:txBody>
          <a:bodyPr vert="horz" lIns="91440" tIns="45720" rIns="91440" bIns="45720" numCol="1" rtlCol="0">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14.5” x 9.5” x 6.8”</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135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 120-347V, 277-480V</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45/35/25W; 80/70/60W;120/105/90W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30/40/5000K</a:t>
            </a:r>
          </a:p>
          <a:p>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4000 or 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4,050 lumens</a:t>
            </a:r>
          </a:p>
          <a:p>
            <a:r>
              <a:rPr lang="en-US" sz="1000" dirty="0">
                <a:latin typeface="Open Sans" panose="020B0606030504020204" pitchFamily="34" charset="0"/>
                <a:ea typeface="Open Sans" panose="020B0606030504020204" pitchFamily="34" charset="0"/>
                <a:cs typeface="Open Sans" panose="020B0606030504020204" pitchFamily="34" charset="0"/>
              </a:rPr>
              <a:t>Integrated Button Photocell, can be disabled or moved</a:t>
            </a:r>
          </a:p>
          <a:p>
            <a:pPr lvl="1"/>
            <a:endParaRPr lang="en-US" sz="1400" dirty="0"/>
          </a:p>
          <a:p>
            <a:endParaRPr lang="en-US" sz="1600" dirty="0"/>
          </a:p>
        </p:txBody>
      </p:sp>
      <p:sp>
        <p:nvSpPr>
          <p:cNvPr id="24" name="Content Placeholder 23">
            <a:extLst>
              <a:ext uri="{FF2B5EF4-FFF2-40B4-BE49-F238E27FC236}">
                <a16:creationId xmlns:a16="http://schemas.microsoft.com/office/drawing/2014/main" id="{22A7C88B-CC96-8C2C-DCE9-0FC1E0A61BB3}"/>
              </a:ext>
            </a:extLst>
          </p:cNvPr>
          <p:cNvSpPr>
            <a:spLocks noGrp="1"/>
          </p:cNvSpPr>
          <p:nvPr>
            <p:ph sz="half" idx="15"/>
          </p:nvPr>
        </p:nvSpPr>
        <p:spPr>
          <a:xfrm>
            <a:off x="8524861" y="1439333"/>
            <a:ext cx="3388914" cy="5321808"/>
          </a:xfrm>
        </p:spPr>
        <p:txBody>
          <a:bodyPr vert="horz" lIns="91440" tIns="45720" rIns="91440" bIns="45720" rtlCol="0" anchor="t">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13.8” x 8.9”</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135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a:t>
            </a:r>
          </a:p>
          <a:p>
            <a:r>
              <a:rPr lang="en-US" sz="1000" b="1" dirty="0">
                <a:latin typeface="Open Sans"/>
                <a:ea typeface="Open Sans"/>
                <a:cs typeface="Open Sans"/>
              </a:rPr>
              <a:t>PowerSet:  </a:t>
            </a:r>
            <a:r>
              <a:rPr lang="en-US" sz="1000" dirty="0">
                <a:latin typeface="Open Sans"/>
                <a:ea typeface="Open Sans"/>
                <a:cs typeface="Open Sans"/>
              </a:rPr>
              <a:t>120/100/80W; 60/45/30W              </a:t>
            </a:r>
            <a:r>
              <a:rPr lang="en-US" sz="1000" b="1" dirty="0">
                <a:latin typeface="Open Sans"/>
                <a:ea typeface="Open Sans"/>
                <a:cs typeface="Open Sans"/>
              </a:rPr>
              <a:t>FieldCCeT: </a:t>
            </a:r>
            <a:r>
              <a:rPr lang="en-US" sz="1000" dirty="0">
                <a:latin typeface="Open Sans"/>
                <a:ea typeface="Open Sans"/>
                <a:cs typeface="Open Sans"/>
              </a:rPr>
              <a:t>30/40/5000K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16,200 lumens</a:t>
            </a:r>
          </a:p>
          <a:p>
            <a:r>
              <a:rPr lang="en-US" sz="1000" dirty="0">
                <a:latin typeface="Open Sans" panose="020B0606030504020204" pitchFamily="34" charset="0"/>
                <a:ea typeface="Open Sans" panose="020B0606030504020204" pitchFamily="34" charset="0"/>
                <a:cs typeface="Open Sans" panose="020B0606030504020204" pitchFamily="34" charset="0"/>
              </a:rPr>
              <a:t>Integrated Button Photocell, can be disabled or moved</a:t>
            </a:r>
          </a:p>
        </p:txBody>
      </p:sp>
    </p:spTree>
    <p:extLst>
      <p:ext uri="{BB962C8B-B14F-4D97-AF65-F5344CB8AC3E}">
        <p14:creationId xmlns:p14="http://schemas.microsoft.com/office/powerpoint/2010/main" val="1071498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9141C83F-CF5D-DEBE-A562-4D65F7201008}"/>
              </a:ext>
            </a:extLst>
          </p:cNvPr>
          <p:cNvSpPr>
            <a:spLocks noGrp="1"/>
          </p:cNvSpPr>
          <p:nvPr>
            <p:ph sz="half" idx="2"/>
          </p:nvPr>
        </p:nvSpPr>
        <p:spPr>
          <a:xfrm>
            <a:off x="4489416" y="1439333"/>
            <a:ext cx="3657600" cy="5321808"/>
          </a:xfrm>
        </p:spPr>
        <p:txBody>
          <a:bodyPr vert="horz" lIns="91440" tIns="45720" rIns="91440" bIns="45720" rtlCol="0" anchor="t">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9.5” x 5.8”</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140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120-277V</a:t>
            </a:r>
          </a:p>
          <a:p>
            <a:r>
              <a:rPr lang="en-US" sz="1000" b="1" dirty="0">
                <a:latin typeface="Open Sans"/>
                <a:ea typeface="Open Sans"/>
                <a:cs typeface="Open Sans"/>
              </a:rPr>
              <a:t>PowerSet: </a:t>
            </a:r>
            <a:r>
              <a:rPr lang="en-US" sz="1000" dirty="0">
                <a:latin typeface="Open Sans"/>
                <a:ea typeface="Open Sans"/>
                <a:cs typeface="Open Sans"/>
              </a:rPr>
              <a:t>30/20/15W </a:t>
            </a:r>
            <a:r>
              <a:rPr lang="en-US" sz="1000" b="1" dirty="0">
                <a:latin typeface="Open Sans"/>
                <a:ea typeface="Open Sans"/>
                <a:cs typeface="Open Sans"/>
              </a:rPr>
              <a:t>                                               FieldCCeT: </a:t>
            </a:r>
            <a:r>
              <a:rPr lang="en-US" sz="1000" dirty="0">
                <a:latin typeface="Open Sans"/>
                <a:ea typeface="Open Sans"/>
                <a:cs typeface="Open Sans"/>
              </a:rPr>
              <a:t>30/40/5000K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4,050 lumens</a:t>
            </a:r>
          </a:p>
          <a:p>
            <a:r>
              <a:rPr lang="en-US" sz="1000" dirty="0">
                <a:latin typeface="Open Sans" panose="020B0606030504020204" pitchFamily="34" charset="0"/>
                <a:ea typeface="Open Sans" panose="020B0606030504020204" pitchFamily="34" charset="0"/>
                <a:cs typeface="Open Sans" panose="020B0606030504020204" pitchFamily="34" charset="0"/>
              </a:rPr>
              <a:t>Integrated Photocell</a:t>
            </a:r>
          </a:p>
        </p:txBody>
      </p:sp>
      <p:sp>
        <p:nvSpPr>
          <p:cNvPr id="2" name="Title 1">
            <a:extLst>
              <a:ext uri="{FF2B5EF4-FFF2-40B4-BE49-F238E27FC236}">
                <a16:creationId xmlns:a16="http://schemas.microsoft.com/office/drawing/2014/main" id="{CF4F8CE5-65B5-46C1-9550-505A9EABF3F2}"/>
              </a:ext>
            </a:extLst>
          </p:cNvPr>
          <p:cNvSpPr>
            <a:spLocks noGrp="1"/>
          </p:cNvSpPr>
          <p:nvPr>
            <p:ph type="title"/>
          </p:nvPr>
        </p:nvSpPr>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WALLPACKS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05BC7FA7-E16A-4EEE-B77F-69F0A7AC60B1}"/>
              </a:ext>
            </a:extLst>
          </p:cNvPr>
          <p:cNvSpPr>
            <a:spLocks noGrp="1"/>
          </p:cNvSpPr>
          <p:nvPr>
            <p:ph sz="half" idx="1"/>
          </p:nvPr>
        </p:nvSpPr>
        <p:spPr>
          <a:xfrm>
            <a:off x="643617" y="1439333"/>
            <a:ext cx="3657600" cy="5321808"/>
          </a:xfrm>
          <a:ln w="28575">
            <a:solidFill>
              <a:srgbClr val="72BF44"/>
            </a:solidFill>
          </a:ln>
        </p:spPr>
        <p:txBody>
          <a:bodyPr vert="horz" lIns="91440" tIns="45720" rIns="91440" bIns="45720" numCol="1" rtlCol="0" anchor="t">
            <a:normAutofit/>
          </a:bodyPr>
          <a:lstStyle/>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9.5” x 5.8”</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144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120-277V &amp; 120-347V</a:t>
            </a:r>
          </a:p>
          <a:p>
            <a:pPr lvl="1">
              <a:buFont typeface="Arial" panose="020B0604020202020204" pitchFamily="34" charset="0"/>
              <a:buChar char="•"/>
            </a:pPr>
            <a:r>
              <a:rPr lang="en-US" sz="1000" b="1" dirty="0">
                <a:latin typeface="Open Sans"/>
                <a:ea typeface="Open Sans"/>
                <a:cs typeface="Open Sans"/>
              </a:rPr>
              <a:t>PowerSet: </a:t>
            </a:r>
            <a:r>
              <a:rPr lang="en-US" sz="1000" dirty="0">
                <a:latin typeface="Open Sans"/>
                <a:ea typeface="Open Sans"/>
                <a:cs typeface="Open Sans"/>
              </a:rPr>
              <a:t>30/20/12W; 80/65/50W                               </a:t>
            </a:r>
            <a:r>
              <a:rPr lang="en-US" sz="1000" b="1" dirty="0">
                <a:latin typeface="Open Sans"/>
                <a:ea typeface="Open Sans"/>
                <a:cs typeface="Open Sans"/>
              </a:rPr>
              <a:t>FieldCCeT: </a:t>
            </a:r>
            <a:r>
              <a:rPr lang="en-US" sz="1000" dirty="0">
                <a:latin typeface="Open Sans"/>
                <a:ea typeface="Open Sans"/>
                <a:cs typeface="Open Sans"/>
              </a:rPr>
              <a:t>30/40/5000K</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Up to 11,440 lumens</a:t>
            </a:r>
          </a:p>
          <a:p>
            <a:pPr lvl="1">
              <a:buFont typeface="Arial" panose="020B0604020202020204" pitchFamily="34" charset="0"/>
              <a:buChar char="•"/>
            </a:pPr>
            <a:r>
              <a:rPr lang="en-US" sz="1000" dirty="0">
                <a:latin typeface="Open Sans" panose="020B0606030504020204" pitchFamily="34" charset="0"/>
                <a:ea typeface="Open Sans" panose="020B0606030504020204" pitchFamily="34" charset="0"/>
                <a:cs typeface="Open Sans" panose="020B0606030504020204" pitchFamily="34" charset="0"/>
              </a:rPr>
              <a:t>Integrated Photocell</a:t>
            </a:r>
          </a:p>
          <a:p>
            <a:endParaRPr lang="en-US" sz="1100" dirty="0">
              <a:ea typeface="Calibri"/>
              <a:cs typeface="Calibri"/>
            </a:endParaRPr>
          </a:p>
          <a:p>
            <a:pPr marL="0" indent="0">
              <a:buNone/>
            </a:pPr>
            <a:endParaRPr lang="en-US" sz="1100" dirty="0">
              <a:ea typeface="Calibri"/>
              <a:cs typeface="Calibri"/>
            </a:endParaRPr>
          </a:p>
          <a:p>
            <a:pPr lvl="1"/>
            <a:endParaRPr lang="en-US" sz="1400" dirty="0"/>
          </a:p>
          <a:p>
            <a:endParaRPr lang="en-US" sz="1600" dirty="0"/>
          </a:p>
        </p:txBody>
      </p:sp>
      <p:sp>
        <p:nvSpPr>
          <p:cNvPr id="5" name="Text Placeholder 4">
            <a:extLst>
              <a:ext uri="{FF2B5EF4-FFF2-40B4-BE49-F238E27FC236}">
                <a16:creationId xmlns:a16="http://schemas.microsoft.com/office/drawing/2014/main" id="{D6A26B47-16A5-4563-93F9-558585DC2ADD}"/>
              </a:ext>
            </a:extLst>
          </p:cNvPr>
          <p:cNvSpPr>
            <a:spLocks noGrp="1"/>
          </p:cNvSpPr>
          <p:nvPr>
            <p:ph type="body" idx="10"/>
          </p:nvPr>
        </p:nvSpPr>
        <p:spPr>
          <a:xfrm>
            <a:off x="643616"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WPA1</a:t>
            </a:r>
          </a:p>
        </p:txBody>
      </p:sp>
      <p:sp>
        <p:nvSpPr>
          <p:cNvPr id="3" name="Text Placeholder 2">
            <a:extLst>
              <a:ext uri="{FF2B5EF4-FFF2-40B4-BE49-F238E27FC236}">
                <a16:creationId xmlns:a16="http://schemas.microsoft.com/office/drawing/2014/main" id="{D4EF3F43-7A54-46E3-B2E9-03A84A6A9E3A}"/>
              </a:ext>
            </a:extLst>
          </p:cNvPr>
          <p:cNvSpPr>
            <a:spLocks noGrp="1"/>
          </p:cNvSpPr>
          <p:nvPr>
            <p:ph type="body" sz="quarter" idx="3"/>
          </p:nvPr>
        </p:nvSpPr>
        <p:spPr>
          <a:xfrm>
            <a:off x="4489417"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MWP1</a:t>
            </a:r>
          </a:p>
        </p:txBody>
      </p:sp>
      <p:sp>
        <p:nvSpPr>
          <p:cNvPr id="15" name="Rectangle: Rounded Corners 14">
            <a:extLst>
              <a:ext uri="{FF2B5EF4-FFF2-40B4-BE49-F238E27FC236}">
                <a16:creationId xmlns:a16="http://schemas.microsoft.com/office/drawing/2014/main" id="{FD5AB287-C592-1695-457F-08269939A38F}"/>
              </a:ext>
            </a:extLst>
          </p:cNvPr>
          <p:cNvSpPr/>
          <p:nvPr/>
        </p:nvSpPr>
        <p:spPr>
          <a:xfrm>
            <a:off x="698032" y="5692838"/>
            <a:ext cx="3528333" cy="1041579"/>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0-90˚ Adjustability</a:t>
            </a:r>
          </a:p>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Multiple Knockouts,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sp>
        <p:nvSpPr>
          <p:cNvPr id="17" name="Rectangle: Rounded Corners 16">
            <a:extLst>
              <a:ext uri="{FF2B5EF4-FFF2-40B4-BE49-F238E27FC236}">
                <a16:creationId xmlns:a16="http://schemas.microsoft.com/office/drawing/2014/main" id="{2807252A-E3AB-2C37-2468-C25EB04B90D0}"/>
              </a:ext>
            </a:extLst>
          </p:cNvPr>
          <p:cNvSpPr/>
          <p:nvPr/>
        </p:nvSpPr>
        <p:spPr>
          <a:xfrm>
            <a:off x="4563018" y="5692840"/>
            <a:ext cx="3529584" cy="104157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PowerSet, FieldCCeT, Easy Mount No J-Box, now up to 30 Watts, Improved to 80CRI,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Content Placeholder 6">
            <a:extLst>
              <a:ext uri="{FF2B5EF4-FFF2-40B4-BE49-F238E27FC236}">
                <a16:creationId xmlns:a16="http://schemas.microsoft.com/office/drawing/2014/main" id="{315C2B9B-CB99-07FF-88C3-9CBF3FEB975A}"/>
              </a:ext>
            </a:extLst>
          </p:cNvPr>
          <p:cNvSpPr txBox="1">
            <a:spLocks/>
          </p:cNvSpPr>
          <p:nvPr/>
        </p:nvSpPr>
        <p:spPr>
          <a:xfrm>
            <a:off x="8359844" y="1439333"/>
            <a:ext cx="3657600" cy="5321808"/>
          </a:xfrm>
          <a:prstGeom prst="rect">
            <a:avLst/>
          </a:prstGeom>
          <a:ln w="28575">
            <a:solidFill>
              <a:srgbClr val="72BF44"/>
            </a:solid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 4” 6”</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0-10V Dimming</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100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-22°F to 122°F (-30°C to 50°C) </a:t>
            </a:r>
          </a:p>
          <a:p>
            <a:pPr>
              <a:defRPr/>
            </a:pPr>
            <a:r>
              <a:rPr lang="en-US" sz="1000" b="1" dirty="0">
                <a:solidFill>
                  <a:prstClr val="black"/>
                </a:solidFill>
                <a:latin typeface="Open Sans"/>
                <a:ea typeface="Open Sans"/>
                <a:cs typeface="Open Sans"/>
              </a:rPr>
              <a:t>Fixed Wattage: </a:t>
            </a:r>
            <a:r>
              <a:rPr lang="en-US" sz="1000" dirty="0">
                <a:solidFill>
                  <a:prstClr val="black"/>
                </a:solidFill>
                <a:latin typeface="Open Sans"/>
                <a:ea typeface="Open Sans"/>
                <a:cs typeface="Open Sans"/>
              </a:rPr>
              <a:t>5; 10; 20; 18; 36W 36                      </a:t>
            </a:r>
            <a:r>
              <a:rPr lang="en-US" sz="1000" b="1" dirty="0">
                <a:solidFill>
                  <a:prstClr val="black"/>
                </a:solidFill>
                <a:latin typeface="Open Sans"/>
                <a:ea typeface="Open Sans"/>
                <a:cs typeface="Open Sans"/>
              </a:rPr>
              <a:t>FieldCCeT: </a:t>
            </a:r>
            <a:r>
              <a:rPr lang="en-US" sz="1000" dirty="0">
                <a:solidFill>
                  <a:prstClr val="black"/>
                </a:solidFill>
                <a:latin typeface="Open Sans"/>
                <a:ea typeface="Open Sans"/>
                <a:cs typeface="Open Sans"/>
              </a:rPr>
              <a:t>30/40/5000K</a:t>
            </a:r>
          </a:p>
          <a:p>
            <a:r>
              <a:rPr lang="en-US" sz="1000" dirty="0">
                <a:latin typeface="Open Sans" panose="020B0606030504020204" pitchFamily="34" charset="0"/>
                <a:ea typeface="Open Sans" panose="020B0606030504020204" pitchFamily="34" charset="0"/>
                <a:cs typeface="Open Sans" panose="020B0606030504020204" pitchFamily="34" charset="0"/>
              </a:rPr>
              <a:t>Up to 3,600 lumens</a:t>
            </a:r>
          </a:p>
        </p:txBody>
      </p:sp>
      <p:sp>
        <p:nvSpPr>
          <p:cNvPr id="48" name="Text Placeholder 9">
            <a:extLst>
              <a:ext uri="{FF2B5EF4-FFF2-40B4-BE49-F238E27FC236}">
                <a16:creationId xmlns:a16="http://schemas.microsoft.com/office/drawing/2014/main" id="{00F870D7-198E-F8AA-6453-CE1D711F1571}"/>
              </a:ext>
            </a:extLst>
          </p:cNvPr>
          <p:cNvSpPr txBox="1">
            <a:spLocks/>
          </p:cNvSpPr>
          <p:nvPr/>
        </p:nvSpPr>
        <p:spPr>
          <a:xfrm>
            <a:off x="8359844" y="1046161"/>
            <a:ext cx="3657600" cy="39317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lvl1pPr indent="0" defTabSz="914400">
              <a:lnSpc>
                <a:spcPct val="90000"/>
              </a:lnSpc>
              <a:spcBef>
                <a:spcPts val="1000"/>
              </a:spcBef>
              <a:buFont typeface="Arial" panose="020B0604020202020204" pitchFamily="34" charset="0"/>
              <a:buNone/>
              <a:defRPr sz="2000" b="1">
                <a:latin typeface="Open Sans" panose="020B0606030504020204" pitchFamily="34" charset="0"/>
                <a:ea typeface="Open Sans" panose="020B0606030504020204" pitchFamily="34" charset="0"/>
                <a:cs typeface="Open Sans" panose="020B0606030504020204" pitchFamily="34" charset="0"/>
              </a:defRPr>
            </a:lvl1pPr>
            <a:lvl2pPr indent="0" defTabSz="914400">
              <a:lnSpc>
                <a:spcPct val="90000"/>
              </a:lnSpc>
              <a:spcBef>
                <a:spcPts val="500"/>
              </a:spcBef>
              <a:buFont typeface="Calibri" panose="020F0502020204030204" pitchFamily="34" charset="0"/>
              <a:buNone/>
              <a:defRPr sz="2000" b="1">
                <a:solidFill>
                  <a:schemeClr val="lt1"/>
                </a:solidFill>
              </a:defRPr>
            </a:lvl2pPr>
            <a:lvl3pPr indent="0" defTabSz="914400">
              <a:lnSpc>
                <a:spcPct val="90000"/>
              </a:lnSpc>
              <a:spcBef>
                <a:spcPts val="500"/>
              </a:spcBef>
              <a:buFont typeface="Courier New" panose="02070309020205020404" pitchFamily="49" charset="0"/>
              <a:buNone/>
              <a:defRPr b="1">
                <a:solidFill>
                  <a:schemeClr val="lt1"/>
                </a:solidFill>
              </a:defRPr>
            </a:lvl3pPr>
            <a:lvl4pPr indent="0" defTabSz="914400">
              <a:lnSpc>
                <a:spcPct val="90000"/>
              </a:lnSpc>
              <a:spcBef>
                <a:spcPts val="500"/>
              </a:spcBef>
              <a:buFont typeface="Wingdings" panose="05000000000000000000" pitchFamily="2" charset="2"/>
              <a:buNone/>
              <a:defRPr sz="1600" b="1">
                <a:solidFill>
                  <a:schemeClr val="lt1"/>
                </a:solidFill>
              </a:defRPr>
            </a:lvl4pPr>
            <a:lvl5pPr indent="0" defTabSz="914400">
              <a:lnSpc>
                <a:spcPct val="90000"/>
              </a:lnSpc>
              <a:spcBef>
                <a:spcPts val="500"/>
              </a:spcBef>
              <a:buFont typeface="Arial" panose="020B0604020202020204" pitchFamily="34" charset="0"/>
              <a:buNone/>
              <a:defRPr sz="1600" b="1">
                <a:solidFill>
                  <a:schemeClr val="lt1"/>
                </a:solidFill>
              </a:defRPr>
            </a:lvl5pPr>
            <a:lvl6pPr indent="0" defTabSz="914400">
              <a:lnSpc>
                <a:spcPct val="90000"/>
              </a:lnSpc>
              <a:spcBef>
                <a:spcPts val="500"/>
              </a:spcBef>
              <a:buFont typeface="Arial" panose="020B0604020202020204" pitchFamily="34" charset="0"/>
              <a:buNone/>
              <a:defRPr sz="1600" b="1">
                <a:solidFill>
                  <a:schemeClr val="lt1"/>
                </a:solidFill>
              </a:defRPr>
            </a:lvl6pPr>
            <a:lvl7pPr indent="0" defTabSz="914400">
              <a:lnSpc>
                <a:spcPct val="90000"/>
              </a:lnSpc>
              <a:spcBef>
                <a:spcPts val="500"/>
              </a:spcBef>
              <a:buFont typeface="Arial" panose="020B0604020202020204" pitchFamily="34" charset="0"/>
              <a:buNone/>
              <a:defRPr sz="1600" b="1">
                <a:solidFill>
                  <a:schemeClr val="lt1"/>
                </a:solidFill>
              </a:defRPr>
            </a:lvl7pPr>
            <a:lvl8pPr indent="0" defTabSz="914400">
              <a:lnSpc>
                <a:spcPct val="90000"/>
              </a:lnSpc>
              <a:spcBef>
                <a:spcPts val="500"/>
              </a:spcBef>
              <a:buFont typeface="Arial" panose="020B0604020202020204" pitchFamily="34" charset="0"/>
              <a:buNone/>
              <a:defRPr sz="1600" b="1">
                <a:solidFill>
                  <a:schemeClr val="lt1"/>
                </a:solidFill>
              </a:defRPr>
            </a:lvl8pPr>
            <a:lvl9pPr indent="0" defTabSz="914400">
              <a:lnSpc>
                <a:spcPct val="90000"/>
              </a:lnSpc>
              <a:spcBef>
                <a:spcPts val="500"/>
              </a:spcBef>
              <a:buFont typeface="Arial" panose="020B0604020202020204" pitchFamily="34" charset="0"/>
              <a:buNone/>
              <a:defRPr sz="1600" b="1">
                <a:solidFill>
                  <a:schemeClr val="lt1"/>
                </a:solidFill>
              </a:defRPr>
            </a:lvl9pPr>
          </a:lstStyle>
          <a:p>
            <a:r>
              <a:rPr lang="en-US" dirty="0"/>
              <a:t>WESTPORT Cylinder</a:t>
            </a:r>
          </a:p>
        </p:txBody>
      </p:sp>
      <p:sp>
        <p:nvSpPr>
          <p:cNvPr id="50" name="Rectangle: Rounded Corners 49">
            <a:extLst>
              <a:ext uri="{FF2B5EF4-FFF2-40B4-BE49-F238E27FC236}">
                <a16:creationId xmlns:a16="http://schemas.microsoft.com/office/drawing/2014/main" id="{2FEBF6F0-E6A0-E108-1C30-E74A80A1907F}"/>
              </a:ext>
            </a:extLst>
          </p:cNvPr>
          <p:cNvSpPr/>
          <p:nvPr/>
        </p:nvSpPr>
        <p:spPr>
          <a:xfrm>
            <a:off x="8423852" y="5645700"/>
            <a:ext cx="3529584" cy="1080319"/>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rPr>
              <a:t>Switchable CCT &amp; Switchable on/off Photocell, Switchable light array (up, down or both), Wet Location</a:t>
            </a:r>
          </a:p>
        </p:txBody>
      </p:sp>
      <p:pic>
        <p:nvPicPr>
          <p:cNvPr id="52" name="Picture 51" descr="A close-up of a black light&#10;&#10;Description automatically generated">
            <a:extLst>
              <a:ext uri="{FF2B5EF4-FFF2-40B4-BE49-F238E27FC236}">
                <a16:creationId xmlns:a16="http://schemas.microsoft.com/office/drawing/2014/main" id="{37E69431-360D-F8E3-E680-48F1B387A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057" y="3905014"/>
            <a:ext cx="2304215" cy="1536143"/>
          </a:xfrm>
          <a:prstGeom prst="rect">
            <a:avLst/>
          </a:prstGeom>
        </p:spPr>
      </p:pic>
      <p:pic>
        <p:nvPicPr>
          <p:cNvPr id="54" name="Picture 53" descr="A close-up of a light&#10;&#10;Description automatically generated">
            <a:extLst>
              <a:ext uri="{FF2B5EF4-FFF2-40B4-BE49-F238E27FC236}">
                <a16:creationId xmlns:a16="http://schemas.microsoft.com/office/drawing/2014/main" id="{40BADE8F-DDE2-BE2F-B0AC-CA0C676AC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101" y="3743627"/>
            <a:ext cx="1580885" cy="1799080"/>
          </a:xfrm>
          <a:prstGeom prst="rect">
            <a:avLst/>
          </a:prstGeom>
        </p:spPr>
      </p:pic>
      <p:pic>
        <p:nvPicPr>
          <p:cNvPr id="56" name="Picture 55" descr="A black cylinder with a black background&#10;&#10;Description automatically generated with medium confidence">
            <a:extLst>
              <a:ext uri="{FF2B5EF4-FFF2-40B4-BE49-F238E27FC236}">
                <a16:creationId xmlns:a16="http://schemas.microsoft.com/office/drawing/2014/main" id="{60950013-8BC4-5110-15D8-79905195F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9598" y="3742966"/>
            <a:ext cx="1199827" cy="1799741"/>
          </a:xfrm>
          <a:prstGeom prst="rect">
            <a:avLst/>
          </a:prstGeom>
        </p:spPr>
      </p:pic>
    </p:spTree>
    <p:extLst>
      <p:ext uri="{BB962C8B-B14F-4D97-AF65-F5344CB8AC3E}">
        <p14:creationId xmlns:p14="http://schemas.microsoft.com/office/powerpoint/2010/main" val="229203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6433640-E176-6024-B777-1D18614233D9}"/>
              </a:ext>
            </a:extLst>
          </p:cNvPr>
          <p:cNvPicPr>
            <a:picLocks noChangeAspect="1"/>
          </p:cNvPicPr>
          <p:nvPr/>
        </p:nvPicPr>
        <p:blipFill>
          <a:blip r:embed="rId3"/>
          <a:stretch>
            <a:fillRect/>
          </a:stretch>
        </p:blipFill>
        <p:spPr>
          <a:xfrm>
            <a:off x="914401" y="2770199"/>
            <a:ext cx="1943548" cy="1171177"/>
          </a:xfrm>
          <a:prstGeom prst="rect">
            <a:avLst/>
          </a:prstGeom>
        </p:spPr>
      </p:pic>
      <p:sp>
        <p:nvSpPr>
          <p:cNvPr id="14" name="TextBox 13">
            <a:extLst>
              <a:ext uri="{FF2B5EF4-FFF2-40B4-BE49-F238E27FC236}">
                <a16:creationId xmlns:a16="http://schemas.microsoft.com/office/drawing/2014/main" id="{BDF5506E-9749-02D3-97FD-2B73AEBDB2DD}"/>
              </a:ext>
            </a:extLst>
          </p:cNvPr>
          <p:cNvSpPr txBox="1"/>
          <p:nvPr/>
        </p:nvSpPr>
        <p:spPr>
          <a:xfrm>
            <a:off x="4533001" y="1360963"/>
            <a:ext cx="7251413" cy="42473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rPr>
              <a:t>Dual ambient and daylight sensing technology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OpenSans-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Daylight Harvesting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Occupancy Sensing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Photocell (Dusk-to-Dawn)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Two-stage dimming/Midnight Dimming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*Featured on select Sensors: SEN5A-SZPR-WH,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SEN5A-SZMR-WH, SENA-SHMR, SENA-SHPR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OpenSans-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Sans-Light"/>
                <a:ea typeface="+mn-ea"/>
                <a:cs typeface="+mn-cs"/>
              </a:rPr>
              <a:t>*Programmed via Commissioning Tool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OpenSans-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Light"/>
                <a:ea typeface="+mn-ea"/>
                <a:cs typeface="+mn-cs"/>
              </a:rPr>
              <a:t>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6AC5DD1-5E0C-9103-DE88-39F4CA58B71A}"/>
              </a:ext>
            </a:extLst>
          </p:cNvPr>
          <p:cNvSpPr/>
          <p:nvPr/>
        </p:nvSpPr>
        <p:spPr>
          <a:xfrm>
            <a:off x="365047" y="1690573"/>
            <a:ext cx="2998381" cy="10845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D2D7F07B-FCBC-7A1F-C7CD-6F71F2EA38FC}"/>
              </a:ext>
            </a:extLst>
          </p:cNvPr>
          <p:cNvSpPr/>
          <p:nvPr/>
        </p:nvSpPr>
        <p:spPr>
          <a:xfrm>
            <a:off x="323552" y="1690573"/>
            <a:ext cx="3039876" cy="10845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Photocell</a:t>
            </a:r>
          </a:p>
        </p:txBody>
      </p:sp>
      <p:sp>
        <p:nvSpPr>
          <p:cNvPr id="11" name="Rectangle: Rounded Corners 10">
            <a:extLst>
              <a:ext uri="{FF2B5EF4-FFF2-40B4-BE49-F238E27FC236}">
                <a16:creationId xmlns:a16="http://schemas.microsoft.com/office/drawing/2014/main" id="{4F655434-2CFB-DBBC-EB9C-F4BE4ADFC396}"/>
              </a:ext>
            </a:extLst>
          </p:cNvPr>
          <p:cNvSpPr/>
          <p:nvPr/>
        </p:nvSpPr>
        <p:spPr>
          <a:xfrm>
            <a:off x="4575540" y="1690573"/>
            <a:ext cx="2998381" cy="10845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Daylight Harvesting</a:t>
            </a:r>
          </a:p>
        </p:txBody>
      </p:sp>
      <p:sp>
        <p:nvSpPr>
          <p:cNvPr id="12" name="Rectangle: Rounded Corners 11">
            <a:extLst>
              <a:ext uri="{FF2B5EF4-FFF2-40B4-BE49-F238E27FC236}">
                <a16:creationId xmlns:a16="http://schemas.microsoft.com/office/drawing/2014/main" id="{DA1615EB-C1CB-DC3E-500C-11CD4466840E}"/>
              </a:ext>
            </a:extLst>
          </p:cNvPr>
          <p:cNvSpPr/>
          <p:nvPr/>
        </p:nvSpPr>
        <p:spPr>
          <a:xfrm>
            <a:off x="8786033" y="1690575"/>
            <a:ext cx="2998381" cy="10845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Occupancy</a:t>
            </a:r>
          </a:p>
        </p:txBody>
      </p:sp>
      <p:sp>
        <p:nvSpPr>
          <p:cNvPr id="16" name="TextBox 15">
            <a:extLst>
              <a:ext uri="{FF2B5EF4-FFF2-40B4-BE49-F238E27FC236}">
                <a16:creationId xmlns:a16="http://schemas.microsoft.com/office/drawing/2014/main" id="{49B927D0-836A-DC22-6E10-B8D434BFAD63}"/>
              </a:ext>
            </a:extLst>
          </p:cNvPr>
          <p:cNvSpPr txBox="1"/>
          <p:nvPr/>
        </p:nvSpPr>
        <p:spPr>
          <a:xfrm>
            <a:off x="497964" y="1823431"/>
            <a:ext cx="2459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Ambient</a:t>
            </a:r>
          </a:p>
        </p:txBody>
      </p:sp>
      <p:sp>
        <p:nvSpPr>
          <p:cNvPr id="17" name="TextBox 16">
            <a:extLst>
              <a:ext uri="{FF2B5EF4-FFF2-40B4-BE49-F238E27FC236}">
                <a16:creationId xmlns:a16="http://schemas.microsoft.com/office/drawing/2014/main" id="{93CD9E4D-EAB1-6C1A-F0A6-DED8FB431754}"/>
              </a:ext>
            </a:extLst>
          </p:cNvPr>
          <p:cNvSpPr txBox="1"/>
          <p:nvPr/>
        </p:nvSpPr>
        <p:spPr>
          <a:xfrm>
            <a:off x="1352112" y="1823431"/>
            <a:ext cx="245965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&amp; Daylight Sensing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47F22DD-C112-E1AB-0B74-0AF945C38C8F}"/>
              </a:ext>
            </a:extLst>
          </p:cNvPr>
          <p:cNvSpPr txBox="1"/>
          <p:nvPr/>
        </p:nvSpPr>
        <p:spPr>
          <a:xfrm>
            <a:off x="365046" y="2251218"/>
            <a:ext cx="30196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Occupancy Sensing</a:t>
            </a:r>
          </a:p>
        </p:txBody>
      </p:sp>
      <p:sp>
        <p:nvSpPr>
          <p:cNvPr id="4" name="Arrow: Right 3">
            <a:extLst>
              <a:ext uri="{FF2B5EF4-FFF2-40B4-BE49-F238E27FC236}">
                <a16:creationId xmlns:a16="http://schemas.microsoft.com/office/drawing/2014/main" id="{05B5DEB2-63A9-3472-0922-359B8A2619A9}"/>
              </a:ext>
            </a:extLst>
          </p:cNvPr>
          <p:cNvSpPr/>
          <p:nvPr/>
        </p:nvSpPr>
        <p:spPr>
          <a:xfrm>
            <a:off x="3342158" y="2797215"/>
            <a:ext cx="2741139" cy="631785"/>
          </a:xfrm>
          <a:prstGeom prst="rightArrow">
            <a:avLst/>
          </a:prstGeom>
          <a:solidFill>
            <a:srgbClr val="939598"/>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F53F391-FDFD-6AF6-A847-2150751BE30A}"/>
              </a:ext>
            </a:extLst>
          </p:cNvPr>
          <p:cNvPicPr>
            <a:picLocks noChangeAspect="1"/>
          </p:cNvPicPr>
          <p:nvPr/>
        </p:nvPicPr>
        <p:blipFill>
          <a:blip r:embed="rId4"/>
          <a:stretch>
            <a:fillRect/>
          </a:stretch>
        </p:blipFill>
        <p:spPr>
          <a:xfrm>
            <a:off x="12160" y="4033718"/>
            <a:ext cx="1984116" cy="962484"/>
          </a:xfrm>
          <a:prstGeom prst="rect">
            <a:avLst/>
          </a:prstGeom>
        </p:spPr>
      </p:pic>
      <p:pic>
        <p:nvPicPr>
          <p:cNvPr id="6" name="Picture 5">
            <a:extLst>
              <a:ext uri="{FF2B5EF4-FFF2-40B4-BE49-F238E27FC236}">
                <a16:creationId xmlns:a16="http://schemas.microsoft.com/office/drawing/2014/main" id="{21580E7A-6F37-7078-BE5A-4B2FDFE9DAD9}"/>
              </a:ext>
            </a:extLst>
          </p:cNvPr>
          <p:cNvPicPr>
            <a:picLocks noChangeAspect="1"/>
          </p:cNvPicPr>
          <p:nvPr/>
        </p:nvPicPr>
        <p:blipFill>
          <a:blip r:embed="rId5"/>
          <a:stretch>
            <a:fillRect/>
          </a:stretch>
        </p:blipFill>
        <p:spPr>
          <a:xfrm>
            <a:off x="2068285" y="4060726"/>
            <a:ext cx="1867657" cy="943839"/>
          </a:xfrm>
          <a:prstGeom prst="rect">
            <a:avLst/>
          </a:prstGeom>
        </p:spPr>
      </p:pic>
      <p:pic>
        <p:nvPicPr>
          <p:cNvPr id="7" name="Picture 6">
            <a:extLst>
              <a:ext uri="{FF2B5EF4-FFF2-40B4-BE49-F238E27FC236}">
                <a16:creationId xmlns:a16="http://schemas.microsoft.com/office/drawing/2014/main" id="{3C8AA758-7A30-2E7B-15C1-50DB33508923}"/>
              </a:ext>
            </a:extLst>
          </p:cNvPr>
          <p:cNvPicPr>
            <a:picLocks noChangeAspect="1"/>
          </p:cNvPicPr>
          <p:nvPr/>
        </p:nvPicPr>
        <p:blipFill>
          <a:blip r:embed="rId6"/>
          <a:stretch>
            <a:fillRect/>
          </a:stretch>
        </p:blipFill>
        <p:spPr>
          <a:xfrm>
            <a:off x="251938" y="5193444"/>
            <a:ext cx="1744338" cy="1043909"/>
          </a:xfrm>
          <a:prstGeom prst="rect">
            <a:avLst/>
          </a:prstGeom>
        </p:spPr>
      </p:pic>
      <p:pic>
        <p:nvPicPr>
          <p:cNvPr id="8" name="Picture 7">
            <a:extLst>
              <a:ext uri="{FF2B5EF4-FFF2-40B4-BE49-F238E27FC236}">
                <a16:creationId xmlns:a16="http://schemas.microsoft.com/office/drawing/2014/main" id="{ECAF2643-F337-C83E-0AC7-6B4F49A33936}"/>
              </a:ext>
            </a:extLst>
          </p:cNvPr>
          <p:cNvPicPr>
            <a:picLocks noChangeAspect="1"/>
          </p:cNvPicPr>
          <p:nvPr/>
        </p:nvPicPr>
        <p:blipFill>
          <a:blip r:embed="rId7"/>
          <a:stretch>
            <a:fillRect/>
          </a:stretch>
        </p:blipFill>
        <p:spPr>
          <a:xfrm>
            <a:off x="2044337" y="5376576"/>
            <a:ext cx="1538708" cy="997152"/>
          </a:xfrm>
          <a:prstGeom prst="rect">
            <a:avLst/>
          </a:prstGeom>
        </p:spPr>
      </p:pic>
      <p:pic>
        <p:nvPicPr>
          <p:cNvPr id="9" name="Picture 8">
            <a:extLst>
              <a:ext uri="{FF2B5EF4-FFF2-40B4-BE49-F238E27FC236}">
                <a16:creationId xmlns:a16="http://schemas.microsoft.com/office/drawing/2014/main" id="{16ED8DED-2107-9551-485A-F22D8ABCADA0}"/>
              </a:ext>
            </a:extLst>
          </p:cNvPr>
          <p:cNvPicPr>
            <a:picLocks noChangeAspect="1"/>
          </p:cNvPicPr>
          <p:nvPr/>
        </p:nvPicPr>
        <p:blipFill>
          <a:blip r:embed="rId8"/>
          <a:stretch>
            <a:fillRect/>
          </a:stretch>
        </p:blipFill>
        <p:spPr>
          <a:xfrm>
            <a:off x="7709642" y="4921521"/>
            <a:ext cx="898129" cy="1373518"/>
          </a:xfrm>
          <a:prstGeom prst="rect">
            <a:avLst/>
          </a:prstGeom>
        </p:spPr>
      </p:pic>
      <p:sp>
        <p:nvSpPr>
          <p:cNvPr id="20" name="Title 1">
            <a:extLst>
              <a:ext uri="{FF2B5EF4-FFF2-40B4-BE49-F238E27FC236}">
                <a16:creationId xmlns:a16="http://schemas.microsoft.com/office/drawing/2014/main" id="{2D9F6087-B407-608B-AC35-B0967589D7DB}"/>
              </a:ext>
            </a:extLst>
          </p:cNvPr>
          <p:cNvSpPr>
            <a:spLocks noGrp="1"/>
          </p:cNvSpPr>
          <p:nvPr>
            <p:ph type="title"/>
          </p:nvPr>
        </p:nvSpPr>
        <p:spPr>
          <a:xfrm>
            <a:off x="367393" y="365126"/>
            <a:ext cx="11323864" cy="57943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STANDALONE</a:t>
            </a:r>
            <a:r>
              <a:rPr lang="en-US" dirty="0">
                <a:solidFill>
                  <a:srgbClr val="72BF44"/>
                </a:solidFill>
                <a:latin typeface="Open Sans" panose="020B0606030504020204" pitchFamily="34" charset="0"/>
                <a:ea typeface="Open Sans" panose="020B0606030504020204" pitchFamily="34" charset="0"/>
                <a:cs typeface="Open Sans" panose="020B0606030504020204" pitchFamily="34" charset="0"/>
              </a:rPr>
              <a:t> CONTROL SOLUTIONS</a:t>
            </a:r>
          </a:p>
        </p:txBody>
      </p:sp>
      <p:sp>
        <p:nvSpPr>
          <p:cNvPr id="21" name="TextBox 20">
            <a:extLst>
              <a:ext uri="{FF2B5EF4-FFF2-40B4-BE49-F238E27FC236}">
                <a16:creationId xmlns:a16="http://schemas.microsoft.com/office/drawing/2014/main" id="{354E8527-5B52-72F7-2CB6-B9BF9718A808}"/>
              </a:ext>
            </a:extLst>
          </p:cNvPr>
          <p:cNvSpPr txBox="1"/>
          <p:nvPr/>
        </p:nvSpPr>
        <p:spPr>
          <a:xfrm>
            <a:off x="134300" y="5056184"/>
            <a:ext cx="1861976"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OpenSans-Light"/>
                <a:ea typeface="+mn-ea"/>
                <a:cs typeface="+mn-cs"/>
              </a:rPr>
              <a:t>PIR – Twist Lock</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1727C2A-3473-FD20-B966-378C7A8FB5B7}"/>
              </a:ext>
            </a:extLst>
          </p:cNvPr>
          <p:cNvSpPr txBox="1"/>
          <p:nvPr/>
        </p:nvSpPr>
        <p:spPr>
          <a:xfrm>
            <a:off x="128859" y="6311230"/>
            <a:ext cx="1808424"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OpenSans-Light"/>
                <a:ea typeface="+mn-ea"/>
                <a:cs typeface="+mn-cs"/>
              </a:rPr>
              <a:t>Microwave – Behind the Lens</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41AF5A6-8374-7870-4F8A-131EF5738EC6}"/>
              </a:ext>
            </a:extLst>
          </p:cNvPr>
          <p:cNvSpPr txBox="1"/>
          <p:nvPr/>
        </p:nvSpPr>
        <p:spPr>
          <a:xfrm>
            <a:off x="637740" y="3792466"/>
            <a:ext cx="2618089"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OpenSans-Light"/>
                <a:ea typeface="+mn-ea"/>
                <a:cs typeface="+mn-cs"/>
              </a:rPr>
              <a:t>PIR – Screw-in</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CB91BE6-0784-7FF6-9DCB-6FBA6AE9F75E}"/>
              </a:ext>
            </a:extLst>
          </p:cNvPr>
          <p:cNvSpPr txBox="1"/>
          <p:nvPr/>
        </p:nvSpPr>
        <p:spPr>
          <a:xfrm>
            <a:off x="1681232" y="6309988"/>
            <a:ext cx="2295713"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OpenSans-Light"/>
                <a:ea typeface="+mn-ea"/>
                <a:cs typeface="+mn-cs"/>
              </a:rPr>
              <a:t>PIR – Snap-In</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341F813-FA0B-F551-BE74-61FC6C539769}"/>
              </a:ext>
            </a:extLst>
          </p:cNvPr>
          <p:cNvSpPr txBox="1"/>
          <p:nvPr/>
        </p:nvSpPr>
        <p:spPr>
          <a:xfrm>
            <a:off x="8697449" y="5422668"/>
            <a:ext cx="1409260" cy="2616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SEN5A-ACT</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53F750F-EE71-A4BF-B204-DF7FD4862180}"/>
              </a:ext>
            </a:extLst>
          </p:cNvPr>
          <p:cNvSpPr txBox="1"/>
          <p:nvPr/>
        </p:nvSpPr>
        <p:spPr>
          <a:xfrm>
            <a:off x="3110324" y="2947326"/>
            <a:ext cx="299838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SENSOR PROVIDES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1096672-4257-6773-618B-BF06688A9283}"/>
              </a:ext>
            </a:extLst>
          </p:cNvPr>
          <p:cNvSpPr txBox="1"/>
          <p:nvPr/>
        </p:nvSpPr>
        <p:spPr>
          <a:xfrm>
            <a:off x="1646159" y="5033638"/>
            <a:ext cx="2618089"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OpenSans-Light"/>
                <a:ea typeface="+mn-ea"/>
                <a:cs typeface="+mn-cs"/>
              </a:rPr>
              <a:t>Microwave – Twist Lock</a:t>
            </a:r>
            <a:endPar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42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 presetClass="entr" presetSubtype="0" fill="hold" grpId="0" nodeType="withEffect">
                                  <p:stCondLst>
                                    <p:cond delay="88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91667E-6 -2.96296E-6 L -0.34649 0.00162 " pathEditMode="relative" rAng="0" ptsTypes="AA">
                                      <p:cBhvr>
                                        <p:cTn id="16" dur="1000" fill="hold"/>
                                        <p:tgtEl>
                                          <p:spTgt spid="11"/>
                                        </p:tgtEl>
                                        <p:attrNameLst>
                                          <p:attrName>ppt_x</p:attrName>
                                          <p:attrName>ppt_y</p:attrName>
                                        </p:attrNameLst>
                                      </p:cBhvr>
                                      <p:rCtr x="-17331" y="69"/>
                                    </p:animMotion>
                                  </p:childTnLst>
                                </p:cTn>
                              </p:par>
                            </p:childTnLst>
                          </p:cTn>
                        </p:par>
                        <p:par>
                          <p:cTn id="17" fill="hold">
                            <p:stCondLst>
                              <p:cond delay="1000"/>
                            </p:stCondLst>
                            <p:childTnLst>
                              <p:par>
                                <p:cTn id="18" presetID="31" presetClass="exit" presetSubtype="0" fill="hold" grpId="1" nodeType="afterEffect">
                                  <p:stCondLst>
                                    <p:cond delay="0"/>
                                  </p:stCondLst>
                                  <p:childTnLst>
                                    <p:anim calcmode="lin" valueType="num">
                                      <p:cBhvr>
                                        <p:cTn id="19" dur="1000"/>
                                        <p:tgtEl>
                                          <p:spTgt spid="11"/>
                                        </p:tgtEl>
                                        <p:attrNameLst>
                                          <p:attrName>ppt_w</p:attrName>
                                        </p:attrNameLst>
                                      </p:cBhvr>
                                      <p:tavLst>
                                        <p:tav tm="0">
                                          <p:val>
                                            <p:strVal val="ppt_w"/>
                                          </p:val>
                                        </p:tav>
                                        <p:tav tm="100000">
                                          <p:val>
                                            <p:fltVal val="0"/>
                                          </p:val>
                                        </p:tav>
                                      </p:tavLst>
                                    </p:anim>
                                    <p:anim calcmode="lin" valueType="num">
                                      <p:cBhvr>
                                        <p:cTn id="20" dur="1000"/>
                                        <p:tgtEl>
                                          <p:spTgt spid="11"/>
                                        </p:tgtEl>
                                        <p:attrNameLst>
                                          <p:attrName>ppt_h</p:attrName>
                                        </p:attrNameLst>
                                      </p:cBhvr>
                                      <p:tavLst>
                                        <p:tav tm="0">
                                          <p:val>
                                            <p:strVal val="ppt_h"/>
                                          </p:val>
                                        </p:tav>
                                        <p:tav tm="100000">
                                          <p:val>
                                            <p:fltVal val="0"/>
                                          </p:val>
                                        </p:tav>
                                      </p:tavLst>
                                    </p:anim>
                                    <p:anim calcmode="lin" valueType="num">
                                      <p:cBhvr>
                                        <p:cTn id="21" dur="1000"/>
                                        <p:tgtEl>
                                          <p:spTgt spid="11"/>
                                        </p:tgtEl>
                                        <p:attrNameLst>
                                          <p:attrName>style.rotation</p:attrName>
                                        </p:attrNameLst>
                                      </p:cBhvr>
                                      <p:tavLst>
                                        <p:tav tm="0">
                                          <p:val>
                                            <p:fltVal val="0"/>
                                          </p:val>
                                        </p:tav>
                                        <p:tav tm="100000">
                                          <p:val>
                                            <p:fltVal val="90"/>
                                          </p:val>
                                        </p:tav>
                                      </p:tavLst>
                                    </p:anim>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 presetClass="entr" presetSubtype="0" fill="hold" grpId="0" nodeType="withEffect">
                                  <p:stCondLst>
                                    <p:cond delay="75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2.08333E-7 -2.96296E-6 L -0.69193 0.00162 " pathEditMode="relative" rAng="0" ptsTypes="AA">
                                      <p:cBhvr>
                                        <p:cTn id="29" dur="1000" fill="hold"/>
                                        <p:tgtEl>
                                          <p:spTgt spid="12"/>
                                        </p:tgtEl>
                                        <p:attrNameLst>
                                          <p:attrName>ppt_x</p:attrName>
                                          <p:attrName>ppt_y</p:attrName>
                                        </p:attrNameLst>
                                      </p:cBhvr>
                                      <p:rCtr x="-34596" y="69"/>
                                    </p:animMotion>
                                  </p:childTnLst>
                                </p:cTn>
                              </p:par>
                            </p:childTnLst>
                          </p:cTn>
                        </p:par>
                        <p:par>
                          <p:cTn id="30" fill="hold">
                            <p:stCondLst>
                              <p:cond delay="1000"/>
                            </p:stCondLst>
                            <p:childTnLst>
                              <p:par>
                                <p:cTn id="31" presetID="31" presetClass="exit" presetSubtype="0" fill="hold" grpId="1" nodeType="after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1" presetClass="entr" presetSubtype="0" fill="hold" grpId="0" nodeType="withEffect">
                                  <p:stCondLst>
                                    <p:cond delay="75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par>
                          <p:cTn id="43" fill="hold">
                            <p:stCondLst>
                              <p:cond delay="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fade">
                                      <p:cBhvr>
                                        <p:cTn id="50" dur="500"/>
                                        <p:tgtEl>
                                          <p:spTgt spid="1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animEffect transition="in" filter="fade">
                                      <p:cBhvr>
                                        <p:cTn id="55" dur="500"/>
                                        <p:tgtEl>
                                          <p:spTgt spid="14">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xEl>
                                              <p:pRg st="4" end="4"/>
                                            </p:txEl>
                                          </p:spTgt>
                                        </p:tgtEl>
                                        <p:attrNameLst>
                                          <p:attrName>style.visibility</p:attrName>
                                        </p:attrNameLst>
                                      </p:cBhvr>
                                      <p:to>
                                        <p:strVal val="visible"/>
                                      </p:to>
                                    </p:set>
                                    <p:animEffect transition="in" filter="fade">
                                      <p:cBhvr>
                                        <p:cTn id="60" dur="500"/>
                                        <p:tgtEl>
                                          <p:spTgt spid="14">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xEl>
                                              <p:pRg st="5" end="5"/>
                                            </p:txEl>
                                          </p:spTgt>
                                        </p:tgtEl>
                                        <p:attrNameLst>
                                          <p:attrName>style.visibility</p:attrName>
                                        </p:attrNameLst>
                                      </p:cBhvr>
                                      <p:to>
                                        <p:strVal val="visible"/>
                                      </p:to>
                                    </p:set>
                                    <p:animEffect transition="in" filter="fade">
                                      <p:cBhvr>
                                        <p:cTn id="65" dur="500"/>
                                        <p:tgtEl>
                                          <p:spTgt spid="14">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xEl>
                                              <p:pRg st="6" end="6"/>
                                            </p:txEl>
                                          </p:spTgt>
                                        </p:tgtEl>
                                        <p:attrNameLst>
                                          <p:attrName>style.visibility</p:attrName>
                                        </p:attrNameLst>
                                      </p:cBhvr>
                                      <p:to>
                                        <p:strVal val="visible"/>
                                      </p:to>
                                    </p:set>
                                    <p:animEffect transition="in" filter="fade">
                                      <p:cBhvr>
                                        <p:cTn id="70" dur="500"/>
                                        <p:tgtEl>
                                          <p:spTgt spid="14">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xEl>
                                              <p:pRg st="8" end="8"/>
                                            </p:txEl>
                                          </p:spTgt>
                                        </p:tgtEl>
                                        <p:attrNameLst>
                                          <p:attrName>style.visibility</p:attrName>
                                        </p:attrNameLst>
                                      </p:cBhvr>
                                      <p:to>
                                        <p:strVal val="visible"/>
                                      </p:to>
                                    </p:set>
                                    <p:animEffect transition="in" filter="fade">
                                      <p:cBhvr>
                                        <p:cTn id="75" dur="500"/>
                                        <p:tgtEl>
                                          <p:spTgt spid="14">
                                            <p:txEl>
                                              <p:pRg st="8" end="8"/>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xEl>
                                              <p:pRg st="9" end="9"/>
                                            </p:txEl>
                                          </p:spTgt>
                                        </p:tgtEl>
                                        <p:attrNameLst>
                                          <p:attrName>style.visibility</p:attrName>
                                        </p:attrNameLst>
                                      </p:cBhvr>
                                      <p:to>
                                        <p:strVal val="visible"/>
                                      </p:to>
                                    </p:set>
                                    <p:animEffect transition="in" filter="fade">
                                      <p:cBhvr>
                                        <p:cTn id="78" dur="500"/>
                                        <p:tgtEl>
                                          <p:spTgt spid="14">
                                            <p:txEl>
                                              <p:pRg st="9" end="9"/>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4">
                                            <p:txEl>
                                              <p:pRg st="11" end="11"/>
                                            </p:txEl>
                                          </p:spTgt>
                                        </p:tgtEl>
                                        <p:attrNameLst>
                                          <p:attrName>style.visibility</p:attrName>
                                        </p:attrNameLst>
                                      </p:cBhvr>
                                      <p:to>
                                        <p:strVal val="visible"/>
                                      </p:to>
                                    </p:set>
                                    <p:animEffect transition="in" filter="fade">
                                      <p:cBhvr>
                                        <p:cTn id="83" dur="500"/>
                                        <p:tgtEl>
                                          <p:spTgt spid="14">
                                            <p:txEl>
                                              <p:pRg st="11" end="11"/>
                                            </p:txEl>
                                          </p:spTgt>
                                        </p:tgtEl>
                                      </p:cBhvr>
                                    </p:animEffect>
                                  </p:childTnLst>
                                </p:cTn>
                              </p:par>
                              <p:par>
                                <p:cTn id="84" presetID="1"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P spid="11" grpId="0" animBg="1"/>
      <p:bldP spid="11" grpId="1" animBg="1"/>
      <p:bldP spid="12" grpId="0" animBg="1"/>
      <p:bldP spid="12" grpId="1" animBg="1"/>
      <p:bldP spid="16" grpId="0"/>
      <p:bldP spid="17" grpId="0"/>
      <p:bldP spid="18" grpId="0"/>
      <p:bldP spid="4" grpId="0" animBg="1"/>
      <p:bldP spid="25"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E7CE7E-2380-DD14-E69E-309B31C9B55F}"/>
              </a:ext>
            </a:extLst>
          </p:cNvPr>
          <p:cNvSpPr>
            <a:spLocks noGrp="1"/>
          </p:cNvSpPr>
          <p:nvPr>
            <p:ph sz="half" idx="13"/>
          </p:nvPr>
        </p:nvSpPr>
        <p:spPr>
          <a:xfrm>
            <a:off x="7570911" y="1439333"/>
            <a:ext cx="3657600" cy="5053539"/>
          </a:xfrm>
        </p:spPr>
        <p:txBody>
          <a:bodyPr>
            <a:norm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12.6” x 5.2” x 6.8”</a:t>
            </a:r>
          </a:p>
          <a:p>
            <a:r>
              <a:rPr lang="en-US" sz="1000" dirty="0">
                <a:latin typeface="Open Sans" panose="020B0606030504020204" pitchFamily="34" charset="0"/>
                <a:ea typeface="Open Sans" panose="020B0606030504020204" pitchFamily="34" charset="0"/>
                <a:cs typeface="Open Sans" panose="020B0606030504020204" pitchFamily="34" charset="0"/>
              </a:rPr>
              <a:t>0-10V dimming</a:t>
            </a:r>
          </a:p>
          <a:p>
            <a:r>
              <a:rPr lang="en-US" sz="1000" dirty="0">
                <a:latin typeface="Open Sans" panose="020B0606030504020204" pitchFamily="34" charset="0"/>
                <a:ea typeface="Open Sans" panose="020B0606030504020204" pitchFamily="34" charset="0"/>
                <a:cs typeface="Open Sans" panose="020B0606030504020204" pitchFamily="34" charset="0"/>
              </a:rPr>
              <a:t>Up to 130 </a:t>
            </a:r>
            <a:r>
              <a:rPr lang="en-US" sz="1000" dirty="0" err="1">
                <a:latin typeface="Open Sans" panose="020B0606030504020204" pitchFamily="34" charset="0"/>
                <a:ea typeface="Open Sans" panose="020B0606030504020204" pitchFamily="34" charset="0"/>
                <a:cs typeface="Open Sans" panose="020B0606030504020204" pitchFamily="34" charset="0"/>
              </a:rPr>
              <a:t>lm</a:t>
            </a:r>
            <a:r>
              <a:rPr lang="en-US" sz="1000" dirty="0">
                <a:latin typeface="Open Sans" panose="020B0606030504020204" pitchFamily="34" charset="0"/>
                <a:ea typeface="Open Sans" panose="020B0606030504020204" pitchFamily="34" charset="0"/>
                <a:cs typeface="Open Sans" panose="020B0606030504020204" pitchFamily="34" charset="0"/>
              </a:rPr>
              <a:t>/W</a:t>
            </a:r>
          </a:p>
          <a:p>
            <a:r>
              <a:rPr lang="en-US" sz="1000" dirty="0">
                <a:latin typeface="Open Sans" panose="020B0606030504020204" pitchFamily="34" charset="0"/>
                <a:ea typeface="Open Sans" panose="020B0606030504020204" pitchFamily="34" charset="0"/>
                <a:cs typeface="Open Sans" panose="020B0606030504020204" pitchFamily="34" charset="0"/>
              </a:rPr>
              <a:t>120-347V</a:t>
            </a:r>
          </a:p>
          <a:p>
            <a:r>
              <a:rPr lang="en-US" sz="1000" b="1" dirty="0">
                <a:latin typeface="Open Sans" panose="020B0606030504020204" pitchFamily="34" charset="0"/>
                <a:ea typeface="Open Sans" panose="020B0606030504020204" pitchFamily="34" charset="0"/>
                <a:cs typeface="Open Sans" panose="020B0606030504020204" pitchFamily="34" charset="0"/>
              </a:rPr>
              <a:t>PowerSet: </a:t>
            </a:r>
            <a:r>
              <a:rPr lang="en-US" sz="1000" dirty="0">
                <a:latin typeface="Open Sans" panose="020B0606030504020204" pitchFamily="34" charset="0"/>
                <a:ea typeface="Open Sans" panose="020B0606030504020204" pitchFamily="34" charset="0"/>
                <a:cs typeface="Open Sans" panose="020B0606030504020204" pitchFamily="34" charset="0"/>
              </a:rPr>
              <a:t>70/60/45W                                                   </a:t>
            </a:r>
            <a:r>
              <a:rPr lang="en-US" sz="1000" b="1" dirty="0">
                <a:latin typeface="Open Sans" panose="020B0606030504020204" pitchFamily="34" charset="0"/>
                <a:ea typeface="Open Sans" panose="020B0606030504020204" pitchFamily="34" charset="0"/>
                <a:cs typeface="Open Sans" panose="020B0606030504020204" pitchFamily="34" charset="0"/>
              </a:rPr>
              <a:t>FieldCCeT: </a:t>
            </a:r>
            <a:r>
              <a:rPr lang="en-US" sz="1000" dirty="0">
                <a:latin typeface="Open Sans" panose="020B0606030504020204" pitchFamily="34" charset="0"/>
                <a:ea typeface="Open Sans" panose="020B0606030504020204" pitchFamily="34" charset="0"/>
                <a:cs typeface="Open Sans" panose="020B0606030504020204" pitchFamily="34" charset="0"/>
              </a:rPr>
              <a:t>30/40/5000K</a:t>
            </a:r>
          </a:p>
          <a:p>
            <a:r>
              <a:rPr lang="en-US" sz="1000" b="1" dirty="0">
                <a:latin typeface="Open Sans" panose="020B0606030504020204" pitchFamily="34" charset="0"/>
                <a:ea typeface="Open Sans" panose="020B0606030504020204" pitchFamily="34" charset="0"/>
                <a:cs typeface="Open Sans" panose="020B0606030504020204" pitchFamily="34" charset="0"/>
              </a:rPr>
              <a:t>Fixed </a:t>
            </a:r>
            <a:r>
              <a:rPr lang="en-US" sz="1000" b="1" dirty="0" err="1">
                <a:latin typeface="Open Sans" panose="020B0606030504020204" pitchFamily="34" charset="0"/>
                <a:ea typeface="Open Sans" panose="020B0606030504020204" pitchFamily="34" charset="0"/>
                <a:cs typeface="Open Sans" panose="020B0606030504020204" pitchFamily="34" charset="0"/>
              </a:rPr>
              <a:t>CCT</a:t>
            </a:r>
            <a:r>
              <a:rPr lang="en-US" sz="1000" b="1"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3000 (LUNA – pending)</a:t>
            </a:r>
          </a:p>
          <a:p>
            <a:r>
              <a:rPr lang="en-US" sz="1000" dirty="0">
                <a:latin typeface="Open Sans" panose="020B0606030504020204" pitchFamily="34" charset="0"/>
                <a:ea typeface="Open Sans" panose="020B0606030504020204" pitchFamily="34" charset="0"/>
                <a:cs typeface="Open Sans" panose="020B0606030504020204" pitchFamily="34" charset="0"/>
              </a:rPr>
              <a:t>Up to 9,100 lumens</a:t>
            </a: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34" name="Picture 33">
            <a:extLst>
              <a:ext uri="{FF2B5EF4-FFF2-40B4-BE49-F238E27FC236}">
                <a16:creationId xmlns:a16="http://schemas.microsoft.com/office/drawing/2014/main" id="{F53F3FB4-D462-42D9-878B-6054B6FB960B}"/>
              </a:ext>
            </a:extLst>
          </p:cNvPr>
          <p:cNvPicPr>
            <a:picLocks noChangeAspect="1"/>
          </p:cNvPicPr>
          <p:nvPr/>
        </p:nvPicPr>
        <p:blipFill>
          <a:blip r:embed="rId3"/>
          <a:stretch>
            <a:fillRect/>
          </a:stretch>
        </p:blipFill>
        <p:spPr>
          <a:xfrm>
            <a:off x="8129680" y="4286250"/>
            <a:ext cx="2540061" cy="1245484"/>
          </a:xfrm>
          <a:prstGeom prst="rect">
            <a:avLst/>
          </a:prstGeom>
        </p:spPr>
      </p:pic>
      <p:sp>
        <p:nvSpPr>
          <p:cNvPr id="2" name="Title 1">
            <a:extLst>
              <a:ext uri="{FF2B5EF4-FFF2-40B4-BE49-F238E27FC236}">
                <a16:creationId xmlns:a16="http://schemas.microsoft.com/office/drawing/2014/main" id="{CF4F8CE5-65B5-46C1-9550-505A9EABF3F2}"/>
              </a:ext>
            </a:extLst>
          </p:cNvPr>
          <p:cNvSpPr>
            <a:spLocks noGrp="1"/>
          </p:cNvSpPr>
          <p:nvPr>
            <p:ph type="title"/>
          </p:nvPr>
        </p:nvSpPr>
        <p:spPr/>
        <p:txBody>
          <a:bodyPr/>
          <a:lstStyle/>
          <a:p>
            <a:r>
              <a:rPr lang="en-US" err="1"/>
              <a:t>WALLPACKS</a:t>
            </a:r>
            <a:endParaRPr lang="en-US"/>
          </a:p>
        </p:txBody>
      </p:sp>
      <p:sp>
        <p:nvSpPr>
          <p:cNvPr id="10" name="Text Placeholder 9">
            <a:extLst>
              <a:ext uri="{FF2B5EF4-FFF2-40B4-BE49-F238E27FC236}">
                <a16:creationId xmlns:a16="http://schemas.microsoft.com/office/drawing/2014/main" id="{427888F2-B008-CBFF-C3AD-9E7C8ED46606}"/>
              </a:ext>
            </a:extLst>
          </p:cNvPr>
          <p:cNvSpPr>
            <a:spLocks noGrp="1"/>
          </p:cNvSpPr>
          <p:nvPr>
            <p:ph type="body" sz="quarter" idx="14"/>
          </p:nvPr>
        </p:nvSpPr>
        <p:spPr>
          <a:xfrm>
            <a:off x="7570911" y="1046160"/>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WFC1</a:t>
            </a:r>
          </a:p>
        </p:txBody>
      </p:sp>
      <p:pic>
        <p:nvPicPr>
          <p:cNvPr id="42" name="Picture 41" descr="A poster of a light&#10;&#10;Description automatically generated with medium confidence">
            <a:extLst>
              <a:ext uri="{FF2B5EF4-FFF2-40B4-BE49-F238E27FC236}">
                <a16:creationId xmlns:a16="http://schemas.microsoft.com/office/drawing/2014/main" id="{3DC20326-C216-F2D9-7C11-E4D17A4DA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91" y="1762479"/>
            <a:ext cx="6316536" cy="4028926"/>
          </a:xfrm>
          <a:prstGeom prst="rect">
            <a:avLst/>
          </a:prstGeom>
        </p:spPr>
      </p:pic>
    </p:spTree>
    <p:extLst>
      <p:ext uri="{BB962C8B-B14F-4D97-AF65-F5344CB8AC3E}">
        <p14:creationId xmlns:p14="http://schemas.microsoft.com/office/powerpoint/2010/main" val="2401027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205F9E1-A34C-9F9F-7BC8-3F080EE7B5A7}"/>
              </a:ext>
            </a:extLst>
          </p:cNvPr>
          <p:cNvSpPr>
            <a:spLocks noGrp="1"/>
          </p:cNvSpPr>
          <p:nvPr>
            <p:ph sz="half" idx="1"/>
          </p:nvPr>
        </p:nvSpPr>
        <p:spPr>
          <a:xfrm>
            <a:off x="2529567" y="1439333"/>
            <a:ext cx="3657600" cy="5321808"/>
          </a:xfrm>
        </p:spPr>
        <p:txBody>
          <a:bodyPr vert="horz" lIns="91440" tIns="45720" rIns="91440" bIns="45720" rtlCol="0" anchor="t">
            <a:normAutofit/>
          </a:bodyPr>
          <a:lstStyle/>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16”x14” &amp; 23”x14</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0-10V Dimming</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135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lm</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120-277V, 277-480V </a:t>
            </a:r>
          </a:p>
          <a:p>
            <a:pPr defTabSz="457200">
              <a:lnSpc>
                <a:spcPct val="110000"/>
              </a:lnSpc>
              <a:defRPr/>
            </a:pPr>
            <a:r>
              <a:rPr kumimoji="0" lang="en-US" sz="1000" b="1" i="0" u="none" strike="noStrike" kern="1200" cap="none" spc="0" normalizeH="0" baseline="0" noProof="0" dirty="0">
                <a:ln>
                  <a:noFill/>
                </a:ln>
                <a:solidFill>
                  <a:prstClr val="black"/>
                </a:solidFill>
                <a:effectLst/>
                <a:uLnTx/>
                <a:uFillTx/>
                <a:latin typeface="Open Sans"/>
                <a:ea typeface="Open Sans"/>
                <a:cs typeface="Open Sans"/>
              </a:rPr>
              <a:t>PowerSet: </a:t>
            </a:r>
            <a:r>
              <a:rPr kumimoji="0" lang="en-US" sz="1000" b="0" i="0" u="none" strike="noStrike" kern="1200" cap="none" spc="0" normalizeH="0" baseline="0" noProof="0" dirty="0">
                <a:ln>
                  <a:noFill/>
                </a:ln>
                <a:solidFill>
                  <a:prstClr val="black"/>
                </a:solidFill>
                <a:effectLst/>
                <a:uLnTx/>
                <a:uFillTx/>
                <a:latin typeface="Open Sans"/>
                <a:ea typeface="Open Sans"/>
                <a:cs typeface="Open Sans"/>
              </a:rPr>
              <a:t>50/100/80/50W;</a:t>
            </a:r>
            <a:r>
              <a:rPr lang="en-US" sz="1000" dirty="0">
                <a:solidFill>
                  <a:prstClr val="black"/>
                </a:solidFill>
                <a:latin typeface="Open Sans"/>
                <a:ea typeface="Open Sans"/>
                <a:cs typeface="Open Sans"/>
              </a:rPr>
              <a:t> 300/240/200/150W              </a:t>
            </a:r>
            <a:r>
              <a:rPr kumimoji="0" lang="en-US" sz="1000" b="1" i="0" u="none" strike="noStrike" kern="1200" cap="none" spc="0" normalizeH="0" baseline="0" noProof="0" dirty="0">
                <a:ln>
                  <a:noFill/>
                </a:ln>
                <a:solidFill>
                  <a:prstClr val="black"/>
                </a:solidFill>
                <a:effectLst/>
                <a:uLnTx/>
                <a:uFillTx/>
                <a:latin typeface="Open Sans"/>
                <a:ea typeface="Open Sans"/>
                <a:cs typeface="Open Sans"/>
              </a:rPr>
              <a:t>Fixed CCT: </a:t>
            </a:r>
            <a:r>
              <a:rPr kumimoji="0" lang="en-US" sz="1000" b="0" i="0" u="none" strike="noStrike" kern="1200" cap="none" spc="0" normalizeH="0" baseline="0" noProof="0" dirty="0">
                <a:ln>
                  <a:noFill/>
                </a:ln>
                <a:solidFill>
                  <a:prstClr val="black"/>
                </a:solidFill>
                <a:effectLst/>
                <a:uLnTx/>
                <a:uFillTx/>
                <a:latin typeface="Open Sans"/>
                <a:ea typeface="Open Sans"/>
                <a:cs typeface="Open Sans"/>
              </a:rPr>
              <a:t>5000K</a:t>
            </a:r>
            <a:endParaRPr lang="en-US" sz="1000" b="0" i="0" u="none" strike="noStrike" kern="1200" cap="none" spc="0" normalizeH="0" baseline="0" noProof="0" dirty="0">
              <a:ln>
                <a:noFill/>
              </a:ln>
              <a:solidFill>
                <a:prstClr val="black"/>
              </a:solidFill>
              <a:effectLst/>
              <a:uLnTx/>
              <a:uFillTx/>
              <a:latin typeface="Open Sans"/>
              <a:ea typeface="Open Sans"/>
              <a:cs typeface="Open Sans"/>
            </a:endParaRPr>
          </a:p>
          <a:p>
            <a:pPr>
              <a:lnSpc>
                <a:spcPct val="110000"/>
              </a:lnSpc>
            </a:pPr>
            <a:r>
              <a:rPr lang="en-US" sz="1000" dirty="0">
                <a:latin typeface="Open Sans" panose="020B0606030504020204" pitchFamily="34" charset="0"/>
                <a:ea typeface="Open Sans" panose="020B0606030504020204" pitchFamily="34" charset="0"/>
                <a:cs typeface="Open Sans" panose="020B0606030504020204" pitchFamily="34" charset="0"/>
              </a:rPr>
              <a:t>Up to 41,300 lumens</a:t>
            </a:r>
          </a:p>
        </p:txBody>
      </p:sp>
      <p:pic>
        <p:nvPicPr>
          <p:cNvPr id="5" name="Picture 4">
            <a:extLst>
              <a:ext uri="{FF2B5EF4-FFF2-40B4-BE49-F238E27FC236}">
                <a16:creationId xmlns:a16="http://schemas.microsoft.com/office/drawing/2014/main" id="{DF9DCD94-2211-4471-8AA5-E8CE33A179BD}"/>
              </a:ext>
            </a:extLst>
          </p:cNvPr>
          <p:cNvPicPr>
            <a:picLocks noChangeAspect="1"/>
          </p:cNvPicPr>
          <p:nvPr/>
        </p:nvPicPr>
        <p:blipFill>
          <a:blip r:embed="rId3"/>
          <a:stretch>
            <a:fillRect/>
          </a:stretch>
        </p:blipFill>
        <p:spPr>
          <a:xfrm>
            <a:off x="3574244" y="3521088"/>
            <a:ext cx="1559732" cy="1559732"/>
          </a:xfrm>
          <a:prstGeom prst="rect">
            <a:avLst/>
          </a:prstGeom>
        </p:spPr>
      </p:pic>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FLOOD LIGHTS</a:t>
            </a:r>
          </a:p>
        </p:txBody>
      </p:sp>
      <p:sp>
        <p:nvSpPr>
          <p:cNvPr id="16" name="Text Placeholder 15">
            <a:extLst>
              <a:ext uri="{FF2B5EF4-FFF2-40B4-BE49-F238E27FC236}">
                <a16:creationId xmlns:a16="http://schemas.microsoft.com/office/drawing/2014/main" id="{70B44DE6-D066-B08A-8010-822E9BA285C9}"/>
              </a:ext>
            </a:extLst>
          </p:cNvPr>
          <p:cNvSpPr>
            <a:spLocks noGrp="1"/>
          </p:cNvSpPr>
          <p:nvPr>
            <p:ph type="body" idx="10"/>
          </p:nvPr>
        </p:nvSpPr>
        <p:spPr>
          <a:xfrm>
            <a:off x="2539091"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BOX</a:t>
            </a:r>
          </a:p>
        </p:txBody>
      </p:sp>
      <p:sp>
        <p:nvSpPr>
          <p:cNvPr id="17" name="Content Placeholder 16">
            <a:extLst>
              <a:ext uri="{FF2B5EF4-FFF2-40B4-BE49-F238E27FC236}">
                <a16:creationId xmlns:a16="http://schemas.microsoft.com/office/drawing/2014/main" id="{BA91B804-5CCD-A558-ACEA-33A5DB005895}"/>
              </a:ext>
            </a:extLst>
          </p:cNvPr>
          <p:cNvSpPr>
            <a:spLocks noGrp="1"/>
          </p:cNvSpPr>
          <p:nvPr>
            <p:ph sz="half" idx="11"/>
          </p:nvPr>
        </p:nvSpPr>
        <p:spPr>
          <a:xfrm>
            <a:off x="6422767" y="1439333"/>
            <a:ext cx="3657600" cy="5321808"/>
          </a:xfrm>
        </p:spPr>
        <p:txBody>
          <a:bodyPr>
            <a:normAutofit/>
          </a:bodyPr>
          <a:lstStyle/>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Sizes</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0-10V Dimming</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 to 130 </a:t>
            </a:r>
            <a:r>
              <a:rPr kumimoji="0" lang="en-US" sz="10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lm</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120-277V </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 50; 100; 150W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a:t>
            </a:r>
            <a:r>
              <a:rPr kumimoji="0" lang="en-US" sz="1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CCT</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5000K</a:t>
            </a:r>
          </a:p>
          <a:p>
            <a:pPr marL="228600" marR="0" lvl="0" indent="-228600" algn="l" defTabSz="4572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Fixed Wattage: </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 50</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1</a:t>
            </a:r>
            <a:r>
              <a:rPr kumimoji="0" lang="en-US" sz="1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00; 150W                             </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FieldCCeT: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50/40/3000K</a:t>
            </a:r>
          </a:p>
          <a:p>
            <a:pPr defTabSz="457200">
              <a:lnSpc>
                <a:spcPct val="110000"/>
              </a:lnSpc>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PowerSet: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150/100/80;</a:t>
            </a: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FieldCCeT: </a:t>
            </a: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50/40/3000K</a:t>
            </a:r>
          </a:p>
          <a:p>
            <a:pPr defTabSz="457200">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19,500 Lumens</a:t>
            </a:r>
          </a:p>
          <a:p>
            <a:pPr defTabSz="457200">
              <a:lnSpc>
                <a:spcPct val="110000"/>
              </a:lnSpc>
              <a:defRPr/>
            </a:pP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8" name="Text Placeholder 17">
            <a:extLst>
              <a:ext uri="{FF2B5EF4-FFF2-40B4-BE49-F238E27FC236}">
                <a16:creationId xmlns:a16="http://schemas.microsoft.com/office/drawing/2014/main" id="{947F07C9-9223-4E4A-84D9-4F6597980D4D}"/>
              </a:ext>
            </a:extLst>
          </p:cNvPr>
          <p:cNvSpPr>
            <a:spLocks noGrp="1"/>
          </p:cNvSpPr>
          <p:nvPr>
            <p:ph type="body" sz="quarter" idx="12"/>
          </p:nvPr>
        </p:nvSpPr>
        <p:spPr>
          <a:xfrm>
            <a:off x="6422768" y="1046161"/>
            <a:ext cx="3657600" cy="393173"/>
          </a:xfr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latin typeface="Open Sans" panose="020B0606030504020204" pitchFamily="34" charset="0"/>
                <a:ea typeface="Open Sans" panose="020B0606030504020204" pitchFamily="34" charset="0"/>
                <a:cs typeface="Open Sans" panose="020B0606030504020204" pitchFamily="34" charset="0"/>
              </a:rPr>
              <a:t>FL</a:t>
            </a:r>
          </a:p>
        </p:txBody>
      </p:sp>
      <p:pic>
        <p:nvPicPr>
          <p:cNvPr id="14" name="Picture 13">
            <a:extLst>
              <a:ext uri="{FF2B5EF4-FFF2-40B4-BE49-F238E27FC236}">
                <a16:creationId xmlns:a16="http://schemas.microsoft.com/office/drawing/2014/main" id="{5F2997FE-593C-44CE-A997-CD58CF57D2A6}"/>
              </a:ext>
            </a:extLst>
          </p:cNvPr>
          <p:cNvPicPr>
            <a:picLocks noChangeAspect="1"/>
          </p:cNvPicPr>
          <p:nvPr/>
        </p:nvPicPr>
        <p:blipFill>
          <a:blip r:embed="rId4"/>
          <a:stretch>
            <a:fillRect/>
          </a:stretch>
        </p:blipFill>
        <p:spPr>
          <a:xfrm>
            <a:off x="7709625" y="4300954"/>
            <a:ext cx="1083884" cy="934312"/>
          </a:xfrm>
          <a:prstGeom prst="rect">
            <a:avLst/>
          </a:prstGeom>
        </p:spPr>
      </p:pic>
      <p:sp>
        <p:nvSpPr>
          <p:cNvPr id="4" name="Rectangle: Rounded Corners 3">
            <a:extLst>
              <a:ext uri="{FF2B5EF4-FFF2-40B4-BE49-F238E27FC236}">
                <a16:creationId xmlns:a16="http://schemas.microsoft.com/office/drawing/2014/main" id="{354E9620-037E-6DDE-8794-B642BC6393CE}"/>
              </a:ext>
            </a:extLst>
          </p:cNvPr>
          <p:cNvSpPr/>
          <p:nvPr/>
        </p:nvSpPr>
        <p:spPr>
          <a:xfrm>
            <a:off x="2586462" y="5418667"/>
            <a:ext cx="3528587" cy="129619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Built in 7-pin NEMA Photocell Receptacle, PowerSet, Produces the greatest lumens, IP65,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sp>
        <p:nvSpPr>
          <p:cNvPr id="6" name="Rectangle: Rounded Corners 5">
            <a:extLst>
              <a:ext uri="{FF2B5EF4-FFF2-40B4-BE49-F238E27FC236}">
                <a16:creationId xmlns:a16="http://schemas.microsoft.com/office/drawing/2014/main" id="{C58E1107-A348-6E89-42DA-659E14FC7E4C}"/>
              </a:ext>
            </a:extLst>
          </p:cNvPr>
          <p:cNvSpPr/>
          <p:nvPr/>
        </p:nvSpPr>
        <p:spPr>
          <a:xfrm>
            <a:off x="6479179" y="5418667"/>
            <a:ext cx="3528587" cy="129619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Aluminum Construction, Impact-resistant Glass Lens, Standard Yoke Mount, Photocell Included, PowerSet, FieldCCeT, Knuckle, Trunnion &amp;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Slipfitter</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Accessory, IP65, </a:t>
            </a:r>
            <a:r>
              <a:rPr lang="en-US" sz="1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DLC</a:t>
            </a: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Premium</a:t>
            </a:r>
          </a:p>
        </p:txBody>
      </p:sp>
    </p:spTree>
    <p:extLst>
      <p:ext uri="{BB962C8B-B14F-4D97-AF65-F5344CB8AC3E}">
        <p14:creationId xmlns:p14="http://schemas.microsoft.com/office/powerpoint/2010/main" val="3684182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52DE-CE41-4717-B483-EE48E273EE2A}"/>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POLES AND ADAPTERS</a:t>
            </a:r>
          </a:p>
        </p:txBody>
      </p:sp>
      <p:sp>
        <p:nvSpPr>
          <p:cNvPr id="22" name="Content Placeholder 10">
            <a:extLst>
              <a:ext uri="{FF2B5EF4-FFF2-40B4-BE49-F238E27FC236}">
                <a16:creationId xmlns:a16="http://schemas.microsoft.com/office/drawing/2014/main" id="{0718609C-2B3E-4AB6-99C4-37F560925A17}"/>
              </a:ext>
            </a:extLst>
          </p:cNvPr>
          <p:cNvSpPr>
            <a:spLocks noGrp="1"/>
          </p:cNvSpPr>
          <p:nvPr>
            <p:ph sz="half" idx="1"/>
          </p:nvPr>
        </p:nvSpPr>
        <p:spPr>
          <a:ln w="28575">
            <a:solidFill>
              <a:srgbClr val="72BF44"/>
            </a:solidFill>
          </a:ln>
        </p:spPr>
        <p:txBody>
          <a:bodyPr vert="horz" lIns="91440" tIns="45720" rIns="91440" bIns="45720" rtlCol="0" anchor="t">
            <a:normAutofit/>
          </a:bodyPr>
          <a:lstStyle/>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Steel &amp; Aluminum ​</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Square &amp; Round​</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15 to 30 foot ​</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7-gauge, 11 gauge​</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Pre-drill holes for Direct &amp; Tennon Top​</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Non-Tapered, Uniformly in cross-section</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ASTM F1554 Standards grade Anchor Bolts</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ASTM A36 standards Anchor Base &amp; Cover</a:t>
            </a:r>
          </a:p>
          <a:p>
            <a:pPr marL="285750" indent="-285750">
              <a:buFont typeface="Arial"/>
              <a:buChar char="•"/>
            </a:pPr>
            <a:r>
              <a:rPr lang="en-US" sz="1000" dirty="0">
                <a:latin typeface="Open Sans" panose="020B0606030504020204" pitchFamily="34" charset="0"/>
                <a:ea typeface="Open Sans" panose="020B0606030504020204" pitchFamily="34" charset="0"/>
                <a:cs typeface="Open Sans" panose="020B0606030504020204" pitchFamily="34" charset="0"/>
              </a:rPr>
              <a:t>Custom Base or more than 30ft</a:t>
            </a:r>
          </a:p>
          <a:p>
            <a:endParaRPr lang="en-US" dirty="0">
              <a:latin typeface="Calibri"/>
              <a:ea typeface="Calibri" panose="020F0502020204030204" pitchFamily="34" charset="0"/>
              <a:cs typeface="Calibri"/>
            </a:endParaRPr>
          </a:p>
        </p:txBody>
      </p:sp>
      <p:sp>
        <p:nvSpPr>
          <p:cNvPr id="5" name="Content Placeholder 4">
            <a:extLst>
              <a:ext uri="{FF2B5EF4-FFF2-40B4-BE49-F238E27FC236}">
                <a16:creationId xmlns:a16="http://schemas.microsoft.com/office/drawing/2014/main" id="{F77D84ED-76AA-8F08-048B-8CA489CC8AE1}"/>
              </a:ext>
            </a:extLst>
          </p:cNvPr>
          <p:cNvSpPr>
            <a:spLocks noGrp="1"/>
          </p:cNvSpPr>
          <p:nvPr>
            <p:ph sz="half" idx="2"/>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Steel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Bronze finish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Field supplied mounting brackets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End cap covers included</a:t>
            </a:r>
          </a:p>
          <a:p>
            <a:endParaRPr lang="en-US" dirty="0"/>
          </a:p>
        </p:txBody>
      </p:sp>
      <p:sp>
        <p:nvSpPr>
          <p:cNvPr id="4" name="Text Placeholder 3">
            <a:extLst>
              <a:ext uri="{FF2B5EF4-FFF2-40B4-BE49-F238E27FC236}">
                <a16:creationId xmlns:a16="http://schemas.microsoft.com/office/drawing/2014/main" id="{7B4994CD-3A02-62F5-1DA7-60F52B4311ED}"/>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Poles</a:t>
            </a:r>
          </a:p>
        </p:txBody>
      </p:sp>
      <p:sp>
        <p:nvSpPr>
          <p:cNvPr id="24" name="Text Placeholder 4">
            <a:extLst>
              <a:ext uri="{FF2B5EF4-FFF2-40B4-BE49-F238E27FC236}">
                <a16:creationId xmlns:a16="http://schemas.microsoft.com/office/drawing/2014/main" id="{5DAF23EA-7660-49F9-8637-56D4DB8312EA}"/>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Adapters and Mounts</a:t>
            </a:r>
          </a:p>
        </p:txBody>
      </p:sp>
      <p:pic>
        <p:nvPicPr>
          <p:cNvPr id="6" name="Picture 5">
            <a:extLst>
              <a:ext uri="{FF2B5EF4-FFF2-40B4-BE49-F238E27FC236}">
                <a16:creationId xmlns:a16="http://schemas.microsoft.com/office/drawing/2014/main" id="{3B5B8B66-DFCA-B9F9-738C-A6976CB91BD5}"/>
              </a:ext>
            </a:extLst>
          </p:cNvPr>
          <p:cNvPicPr>
            <a:picLocks noChangeAspect="1"/>
          </p:cNvPicPr>
          <p:nvPr/>
        </p:nvPicPr>
        <p:blipFill>
          <a:blip r:embed="rId3"/>
          <a:stretch>
            <a:fillRect/>
          </a:stretch>
        </p:blipFill>
        <p:spPr>
          <a:xfrm>
            <a:off x="6293621" y="2973987"/>
            <a:ext cx="2000913" cy="1770260"/>
          </a:xfrm>
          <a:prstGeom prst="rect">
            <a:avLst/>
          </a:prstGeom>
        </p:spPr>
      </p:pic>
      <p:pic>
        <p:nvPicPr>
          <p:cNvPr id="9" name="Picture 8">
            <a:extLst>
              <a:ext uri="{FF2B5EF4-FFF2-40B4-BE49-F238E27FC236}">
                <a16:creationId xmlns:a16="http://schemas.microsoft.com/office/drawing/2014/main" id="{D0E514AF-2880-03E0-8A03-A524FA5AE43A}"/>
              </a:ext>
            </a:extLst>
          </p:cNvPr>
          <p:cNvPicPr>
            <a:picLocks noChangeAspect="1"/>
          </p:cNvPicPr>
          <p:nvPr/>
        </p:nvPicPr>
        <p:blipFill>
          <a:blip r:embed="rId4"/>
          <a:stretch>
            <a:fillRect/>
          </a:stretch>
        </p:blipFill>
        <p:spPr>
          <a:xfrm>
            <a:off x="9837481" y="1685387"/>
            <a:ext cx="1728317" cy="1413537"/>
          </a:xfrm>
          <a:prstGeom prst="rect">
            <a:avLst/>
          </a:prstGeom>
        </p:spPr>
      </p:pic>
      <p:pic>
        <p:nvPicPr>
          <p:cNvPr id="15" name="Picture 14">
            <a:extLst>
              <a:ext uri="{FF2B5EF4-FFF2-40B4-BE49-F238E27FC236}">
                <a16:creationId xmlns:a16="http://schemas.microsoft.com/office/drawing/2014/main" id="{51E1A81A-AF2B-AF27-3DB9-AB98305E7D66}"/>
              </a:ext>
            </a:extLst>
          </p:cNvPr>
          <p:cNvPicPr>
            <a:picLocks noChangeAspect="1"/>
          </p:cNvPicPr>
          <p:nvPr/>
        </p:nvPicPr>
        <p:blipFill>
          <a:blip r:embed="rId5"/>
          <a:stretch>
            <a:fillRect/>
          </a:stretch>
        </p:blipFill>
        <p:spPr>
          <a:xfrm>
            <a:off x="10125516" y="3879543"/>
            <a:ext cx="1714138" cy="1068892"/>
          </a:xfrm>
          <a:prstGeom prst="rect">
            <a:avLst/>
          </a:prstGeom>
        </p:spPr>
      </p:pic>
      <p:pic>
        <p:nvPicPr>
          <p:cNvPr id="18" name="Picture 17">
            <a:extLst>
              <a:ext uri="{FF2B5EF4-FFF2-40B4-BE49-F238E27FC236}">
                <a16:creationId xmlns:a16="http://schemas.microsoft.com/office/drawing/2014/main" id="{C3A75AF1-B04B-EB8C-FEB1-17BEE4927BA8}"/>
              </a:ext>
            </a:extLst>
          </p:cNvPr>
          <p:cNvPicPr>
            <a:picLocks noChangeAspect="1"/>
          </p:cNvPicPr>
          <p:nvPr/>
        </p:nvPicPr>
        <p:blipFill>
          <a:blip r:embed="rId6"/>
          <a:stretch>
            <a:fillRect/>
          </a:stretch>
        </p:blipFill>
        <p:spPr>
          <a:xfrm>
            <a:off x="8671095" y="3098924"/>
            <a:ext cx="2000913" cy="932021"/>
          </a:xfrm>
          <a:prstGeom prst="rect">
            <a:avLst/>
          </a:prstGeom>
        </p:spPr>
      </p:pic>
      <p:pic>
        <p:nvPicPr>
          <p:cNvPr id="20" name="Picture 19">
            <a:extLst>
              <a:ext uri="{FF2B5EF4-FFF2-40B4-BE49-F238E27FC236}">
                <a16:creationId xmlns:a16="http://schemas.microsoft.com/office/drawing/2014/main" id="{7D03787D-3A61-39C7-FDF9-AF954562F625}"/>
              </a:ext>
            </a:extLst>
          </p:cNvPr>
          <p:cNvPicPr>
            <a:picLocks noChangeAspect="1"/>
          </p:cNvPicPr>
          <p:nvPr/>
        </p:nvPicPr>
        <p:blipFill>
          <a:blip r:embed="rId7"/>
          <a:stretch>
            <a:fillRect/>
          </a:stretch>
        </p:blipFill>
        <p:spPr>
          <a:xfrm>
            <a:off x="6698951" y="4966973"/>
            <a:ext cx="2454877" cy="1493484"/>
          </a:xfrm>
          <a:prstGeom prst="rect">
            <a:avLst/>
          </a:prstGeom>
        </p:spPr>
      </p:pic>
      <p:pic>
        <p:nvPicPr>
          <p:cNvPr id="23" name="Picture 22">
            <a:extLst>
              <a:ext uri="{FF2B5EF4-FFF2-40B4-BE49-F238E27FC236}">
                <a16:creationId xmlns:a16="http://schemas.microsoft.com/office/drawing/2014/main" id="{F5BE826B-F469-70E5-7AAD-1B6E3472025A}"/>
              </a:ext>
            </a:extLst>
          </p:cNvPr>
          <p:cNvPicPr>
            <a:picLocks noChangeAspect="1"/>
          </p:cNvPicPr>
          <p:nvPr/>
        </p:nvPicPr>
        <p:blipFill>
          <a:blip r:embed="rId8"/>
          <a:stretch>
            <a:fillRect/>
          </a:stretch>
        </p:blipFill>
        <p:spPr>
          <a:xfrm>
            <a:off x="9434774" y="4980851"/>
            <a:ext cx="1913986" cy="1479606"/>
          </a:xfrm>
          <a:prstGeom prst="rect">
            <a:avLst/>
          </a:prstGeom>
        </p:spPr>
      </p:pic>
    </p:spTree>
    <p:extLst>
      <p:ext uri="{BB962C8B-B14F-4D97-AF65-F5344CB8AC3E}">
        <p14:creationId xmlns:p14="http://schemas.microsoft.com/office/powerpoint/2010/main" val="93802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7A97A17-E2DE-B42A-C007-C64F15D13442}"/>
              </a:ext>
            </a:extLst>
          </p:cNvPr>
          <p:cNvSpPr>
            <a:spLocks noGrp="1"/>
          </p:cNvSpPr>
          <p:nvPr>
            <p:ph sz="half" idx="11"/>
          </p:nvPr>
        </p:nvSpPr>
        <p:spPr>
          <a:xfrm>
            <a:off x="8175367" y="1439333"/>
            <a:ext cx="3657600" cy="2136486"/>
          </a:xfrm>
        </p:spPr>
        <p: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Title 1">
            <a:extLst>
              <a:ext uri="{FF2B5EF4-FFF2-40B4-BE49-F238E27FC236}">
                <a16:creationId xmlns:a16="http://schemas.microsoft.com/office/drawing/2014/main" id="{F87ABAAD-763B-4B0C-8C8D-D9CD5234CF48}"/>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EMERGENCY LIGHTING SOLUTIONS</a:t>
            </a:r>
          </a:p>
        </p:txBody>
      </p:sp>
      <p:sp>
        <p:nvSpPr>
          <p:cNvPr id="30" name="Content Placeholder 29">
            <a:extLst>
              <a:ext uri="{FF2B5EF4-FFF2-40B4-BE49-F238E27FC236}">
                <a16:creationId xmlns:a16="http://schemas.microsoft.com/office/drawing/2014/main" id="{0D191BDB-99B4-DA39-EB6D-B7F4D0340097}"/>
              </a:ext>
            </a:extLst>
          </p:cNvPr>
          <p:cNvSpPr>
            <a:spLocks noGrp="1"/>
          </p:cNvSpPr>
          <p:nvPr>
            <p:ph sz="half" idx="1"/>
          </p:nvPr>
        </p:nvSpPr>
        <p:spPr>
          <a:xfrm>
            <a:off x="253092" y="1439333"/>
            <a:ext cx="3657600" cy="2136486"/>
          </a:xfrm>
        </p:spPr>
        <p:txBody>
          <a:bodyPr/>
          <a:lstStyle/>
          <a:p>
            <a:pPr>
              <a:defRPr/>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33" name="Text Placeholder 32">
            <a:extLst>
              <a:ext uri="{FF2B5EF4-FFF2-40B4-BE49-F238E27FC236}">
                <a16:creationId xmlns:a16="http://schemas.microsoft.com/office/drawing/2014/main" id="{4A54EFFE-4F69-FCB2-3E9F-8A15A9707093}"/>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Exit Signs</a:t>
            </a:r>
          </a:p>
        </p:txBody>
      </p:sp>
      <p:sp>
        <p:nvSpPr>
          <p:cNvPr id="32" name="Text Placeholder 31">
            <a:extLst>
              <a:ext uri="{FF2B5EF4-FFF2-40B4-BE49-F238E27FC236}">
                <a16:creationId xmlns:a16="http://schemas.microsoft.com/office/drawing/2014/main" id="{310BF3DD-8CE6-0482-74C1-0C941BD1ED45}"/>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Emergency Lights</a:t>
            </a:r>
          </a:p>
        </p:txBody>
      </p:sp>
      <p:sp>
        <p:nvSpPr>
          <p:cNvPr id="11" name="Text Placeholder 10">
            <a:extLst>
              <a:ext uri="{FF2B5EF4-FFF2-40B4-BE49-F238E27FC236}">
                <a16:creationId xmlns:a16="http://schemas.microsoft.com/office/drawing/2014/main" id="{70E4DE4C-423D-A4AC-50CE-AD7B94945EFB}"/>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latin typeface="Open Sans" panose="020B0606030504020204" pitchFamily="34" charset="0"/>
                <a:ea typeface="Open Sans" panose="020B0606030504020204" pitchFamily="34" charset="0"/>
                <a:cs typeface="Open Sans" panose="020B0606030504020204" pitchFamily="34" charset="0"/>
              </a:rPr>
              <a:t>Combo Units</a:t>
            </a:r>
          </a:p>
        </p:txBody>
      </p:sp>
      <p:pic>
        <p:nvPicPr>
          <p:cNvPr id="4" name="Picture 3">
            <a:extLst>
              <a:ext uri="{FF2B5EF4-FFF2-40B4-BE49-F238E27FC236}">
                <a16:creationId xmlns:a16="http://schemas.microsoft.com/office/drawing/2014/main" id="{FF20B136-9F1C-6337-868C-F251F79FE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813" y="4506076"/>
            <a:ext cx="1713917" cy="1713917"/>
          </a:xfrm>
          <a:prstGeom prst="rect">
            <a:avLst/>
          </a:prstGeom>
        </p:spPr>
      </p:pic>
      <p:pic>
        <p:nvPicPr>
          <p:cNvPr id="6" name="Picture 5">
            <a:extLst>
              <a:ext uri="{FF2B5EF4-FFF2-40B4-BE49-F238E27FC236}">
                <a16:creationId xmlns:a16="http://schemas.microsoft.com/office/drawing/2014/main" id="{43594ABF-DD01-3565-B288-2395AFD7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431" y="4685810"/>
            <a:ext cx="1637472" cy="1172190"/>
          </a:xfrm>
          <a:prstGeom prst="rect">
            <a:avLst/>
          </a:prstGeom>
        </p:spPr>
      </p:pic>
      <p:pic>
        <p:nvPicPr>
          <p:cNvPr id="8" name="Picture 7" descr="A white light fixture with two lights&#10;&#10;Description automatically generated">
            <a:extLst>
              <a:ext uri="{FF2B5EF4-FFF2-40B4-BE49-F238E27FC236}">
                <a16:creationId xmlns:a16="http://schemas.microsoft.com/office/drawing/2014/main" id="{DA50B05E-EB7E-2C22-B05C-AF4513AFC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1918" y="1043492"/>
            <a:ext cx="1853599" cy="1853599"/>
          </a:xfrm>
          <a:prstGeom prst="rect">
            <a:avLst/>
          </a:prstGeom>
        </p:spPr>
      </p:pic>
      <p:pic>
        <p:nvPicPr>
          <p:cNvPr id="12" name="Picture 11" descr="A black object with three lights&#10;&#10;Description automatically generated">
            <a:extLst>
              <a:ext uri="{FF2B5EF4-FFF2-40B4-BE49-F238E27FC236}">
                <a16:creationId xmlns:a16="http://schemas.microsoft.com/office/drawing/2014/main" id="{9C94A484-8F43-2B17-7795-4492D1D43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083" y="2120603"/>
            <a:ext cx="1591971" cy="1591971"/>
          </a:xfrm>
          <a:prstGeom prst="rect">
            <a:avLst/>
          </a:prstGeom>
        </p:spPr>
      </p:pic>
      <p:pic>
        <p:nvPicPr>
          <p:cNvPr id="14" name="Picture 13" descr="A white object with two lights&#10;&#10;Description automatically generated">
            <a:extLst>
              <a:ext uri="{FF2B5EF4-FFF2-40B4-BE49-F238E27FC236}">
                <a16:creationId xmlns:a16="http://schemas.microsoft.com/office/drawing/2014/main" id="{A8B48F7F-8F72-2ADE-DB2A-384EC09D5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4625" y="2204576"/>
            <a:ext cx="1421393" cy="1421393"/>
          </a:xfrm>
          <a:prstGeom prst="rect">
            <a:avLst/>
          </a:prstGeom>
        </p:spPr>
      </p:pic>
      <p:pic>
        <p:nvPicPr>
          <p:cNvPr id="16" name="Picture 15">
            <a:extLst>
              <a:ext uri="{FF2B5EF4-FFF2-40B4-BE49-F238E27FC236}">
                <a16:creationId xmlns:a16="http://schemas.microsoft.com/office/drawing/2014/main" id="{C1FEF5D0-B1AE-7E55-54E3-F0607DA368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1802" y="1174808"/>
            <a:ext cx="1766059" cy="1766059"/>
          </a:xfrm>
          <a:prstGeom prst="rect">
            <a:avLst/>
          </a:prstGeom>
        </p:spPr>
      </p:pic>
      <p:pic>
        <p:nvPicPr>
          <p:cNvPr id="18" name="Picture 17" descr="A green sign with a person running&#10;&#10;Description automatically generated">
            <a:extLst>
              <a:ext uri="{FF2B5EF4-FFF2-40B4-BE49-F238E27FC236}">
                <a16:creationId xmlns:a16="http://schemas.microsoft.com/office/drawing/2014/main" id="{54061705-6792-DD81-8C62-213F592DE7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24" y="1226930"/>
            <a:ext cx="2336753" cy="2336753"/>
          </a:xfrm>
          <a:prstGeom prst="rect">
            <a:avLst/>
          </a:prstGeom>
        </p:spPr>
      </p:pic>
      <p:pic>
        <p:nvPicPr>
          <p:cNvPr id="21" name="Picture 20" descr="A white sign with red text&#10;&#10;Description automatically generated">
            <a:extLst>
              <a:ext uri="{FF2B5EF4-FFF2-40B4-BE49-F238E27FC236}">
                <a16:creationId xmlns:a16="http://schemas.microsoft.com/office/drawing/2014/main" id="{EB990D4A-D2D7-00B9-224D-2E0912089C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3917" y="1742717"/>
            <a:ext cx="1464322" cy="1464322"/>
          </a:xfrm>
          <a:prstGeom prst="rect">
            <a:avLst/>
          </a:prstGeom>
        </p:spPr>
      </p:pic>
      <p:pic>
        <p:nvPicPr>
          <p:cNvPr id="28" name="Picture 27" descr="A black rectangular sign with red text&#10;&#10;Description automatically generated">
            <a:extLst>
              <a:ext uri="{FF2B5EF4-FFF2-40B4-BE49-F238E27FC236}">
                <a16:creationId xmlns:a16="http://schemas.microsoft.com/office/drawing/2014/main" id="{19826F13-9127-AA19-5042-112D0F4AD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1652" y="1989366"/>
            <a:ext cx="1905000" cy="1905000"/>
          </a:xfrm>
          <a:prstGeom prst="rect">
            <a:avLst/>
          </a:prstGeom>
        </p:spPr>
      </p:pic>
      <p:sp>
        <p:nvSpPr>
          <p:cNvPr id="29" name="Content Placeholder 9">
            <a:extLst>
              <a:ext uri="{FF2B5EF4-FFF2-40B4-BE49-F238E27FC236}">
                <a16:creationId xmlns:a16="http://schemas.microsoft.com/office/drawing/2014/main" id="{A2C439BF-CCEB-CF97-6802-9EC4937749D4}"/>
              </a:ext>
            </a:extLst>
          </p:cNvPr>
          <p:cNvSpPr txBox="1">
            <a:spLocks/>
          </p:cNvSpPr>
          <p:nvPr/>
        </p:nvSpPr>
        <p:spPr>
          <a:xfrm>
            <a:off x="8175367" y="4241123"/>
            <a:ext cx="3657600" cy="2136486"/>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None/>
              <a:defRPr/>
            </a:pPr>
            <a:endParaRPr lang="en-US">
              <a:solidFill>
                <a:prstClr val="black"/>
              </a:solidFill>
              <a:latin typeface="Calibri" panose="020F0502020204030204"/>
            </a:endParaRPr>
          </a:p>
          <a:p>
            <a:endParaRPr lang="en-US" dirty="0"/>
          </a:p>
        </p:txBody>
      </p:sp>
      <p:sp>
        <p:nvSpPr>
          <p:cNvPr id="38" name="Content Placeholder 29">
            <a:extLst>
              <a:ext uri="{FF2B5EF4-FFF2-40B4-BE49-F238E27FC236}">
                <a16:creationId xmlns:a16="http://schemas.microsoft.com/office/drawing/2014/main" id="{E0B33A3D-0F0B-7363-5F64-E7AC9AFD9E45}"/>
              </a:ext>
            </a:extLst>
          </p:cNvPr>
          <p:cNvSpPr txBox="1">
            <a:spLocks/>
          </p:cNvSpPr>
          <p:nvPr/>
        </p:nvSpPr>
        <p:spPr>
          <a:xfrm>
            <a:off x="253092" y="4241123"/>
            <a:ext cx="3657600" cy="2136486"/>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400">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39" name="Text Placeholder 32">
            <a:extLst>
              <a:ext uri="{FF2B5EF4-FFF2-40B4-BE49-F238E27FC236}">
                <a16:creationId xmlns:a16="http://schemas.microsoft.com/office/drawing/2014/main" id="{35486A82-618C-CD5A-8B2C-F8458B694DE4}"/>
              </a:ext>
            </a:extLst>
          </p:cNvPr>
          <p:cNvSpPr txBox="1">
            <a:spLocks/>
          </p:cNvSpPr>
          <p:nvPr/>
        </p:nvSpPr>
        <p:spPr>
          <a:xfrm>
            <a:off x="253091" y="3847951"/>
            <a:ext cx="3657600" cy="39317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latin typeface="Open Sans" panose="020B0606030504020204" pitchFamily="34" charset="0"/>
                <a:ea typeface="Open Sans" panose="020B0606030504020204" pitchFamily="34" charset="0"/>
                <a:cs typeface="Open Sans" panose="020B0606030504020204" pitchFamily="34" charset="0"/>
              </a:rPr>
              <a:t>High Temp Battery Backup</a:t>
            </a:r>
          </a:p>
        </p:txBody>
      </p:sp>
      <p:sp>
        <p:nvSpPr>
          <p:cNvPr id="40" name="Text Placeholder 31">
            <a:extLst>
              <a:ext uri="{FF2B5EF4-FFF2-40B4-BE49-F238E27FC236}">
                <a16:creationId xmlns:a16="http://schemas.microsoft.com/office/drawing/2014/main" id="{F68072E7-2B66-33FF-BF6B-7667E7A25589}"/>
              </a:ext>
            </a:extLst>
          </p:cNvPr>
          <p:cNvSpPr txBox="1">
            <a:spLocks/>
          </p:cNvSpPr>
          <p:nvPr/>
        </p:nvSpPr>
        <p:spPr>
          <a:xfrm>
            <a:off x="4218991" y="3847951"/>
            <a:ext cx="3657600" cy="39317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latin typeface="Open Sans" panose="020B0606030504020204" pitchFamily="34" charset="0"/>
                <a:ea typeface="Open Sans" panose="020B0606030504020204" pitchFamily="34" charset="0"/>
                <a:cs typeface="Open Sans" panose="020B0606030504020204" pitchFamily="34" charset="0"/>
              </a:rPr>
              <a:t>Traditional Battery Backup</a:t>
            </a:r>
          </a:p>
        </p:txBody>
      </p:sp>
      <p:sp>
        <p:nvSpPr>
          <p:cNvPr id="41" name="Text Placeholder 10">
            <a:extLst>
              <a:ext uri="{FF2B5EF4-FFF2-40B4-BE49-F238E27FC236}">
                <a16:creationId xmlns:a16="http://schemas.microsoft.com/office/drawing/2014/main" id="{16D6E88D-80CB-FEF1-F8B0-CB859DBAB834}"/>
              </a:ext>
            </a:extLst>
          </p:cNvPr>
          <p:cNvSpPr txBox="1">
            <a:spLocks/>
          </p:cNvSpPr>
          <p:nvPr/>
        </p:nvSpPr>
        <p:spPr>
          <a:xfrm>
            <a:off x="8175368" y="3847951"/>
            <a:ext cx="3657600" cy="393173"/>
          </a:xfrm>
          <a:prstGeom prst="rect">
            <a:avLst/>
          </a:prstGeom>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w="19050" cap="flat" cmpd="sng" algn="ctr">
            <a:solidFill>
              <a:srgbClr val="939598"/>
            </a:solidFill>
            <a:prstDash val="solid"/>
            <a:miter lim="800000"/>
          </a:ln>
          <a:effectLst>
            <a:softEdge rad="3175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l"/>
            <a:r>
              <a:rPr lang="en-US" dirty="0">
                <a:latin typeface="Open Sans" panose="020B0606030504020204" pitchFamily="34" charset="0"/>
                <a:ea typeface="Open Sans" panose="020B0606030504020204" pitchFamily="34" charset="0"/>
                <a:cs typeface="Open Sans" panose="020B0606030504020204" pitchFamily="34" charset="0"/>
              </a:rPr>
              <a:t>High Bay Battery Backup</a:t>
            </a:r>
          </a:p>
        </p:txBody>
      </p:sp>
      <p:sp>
        <p:nvSpPr>
          <p:cNvPr id="43" name="Content Placeholder 29">
            <a:extLst>
              <a:ext uri="{FF2B5EF4-FFF2-40B4-BE49-F238E27FC236}">
                <a16:creationId xmlns:a16="http://schemas.microsoft.com/office/drawing/2014/main" id="{B182FD4A-C5EB-57CD-9B3D-AC87AD42BFC7}"/>
              </a:ext>
            </a:extLst>
          </p:cNvPr>
          <p:cNvSpPr txBox="1">
            <a:spLocks/>
          </p:cNvSpPr>
          <p:nvPr/>
        </p:nvSpPr>
        <p:spPr>
          <a:xfrm>
            <a:off x="4240639" y="1448629"/>
            <a:ext cx="3657600" cy="2136486"/>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400">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4" name="Content Placeholder 29">
            <a:extLst>
              <a:ext uri="{FF2B5EF4-FFF2-40B4-BE49-F238E27FC236}">
                <a16:creationId xmlns:a16="http://schemas.microsoft.com/office/drawing/2014/main" id="{31C10A9F-226E-324F-6B13-2082CE177A73}"/>
              </a:ext>
            </a:extLst>
          </p:cNvPr>
          <p:cNvSpPr txBox="1">
            <a:spLocks/>
          </p:cNvSpPr>
          <p:nvPr/>
        </p:nvSpPr>
        <p:spPr>
          <a:xfrm>
            <a:off x="4240639" y="4241123"/>
            <a:ext cx="3657600" cy="2136486"/>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400">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46" name="Picture 45" descr="A close-up of a power supply&#10;&#10;Description automatically generated">
            <a:extLst>
              <a:ext uri="{FF2B5EF4-FFF2-40B4-BE49-F238E27FC236}">
                <a16:creationId xmlns:a16="http://schemas.microsoft.com/office/drawing/2014/main" id="{92591DEE-8FAA-1D0D-2AF3-F80ACB0B16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717" y="4281251"/>
            <a:ext cx="1819303" cy="1819303"/>
          </a:xfrm>
          <a:prstGeom prst="rect">
            <a:avLst/>
          </a:prstGeom>
        </p:spPr>
      </p:pic>
      <p:sp>
        <p:nvSpPr>
          <p:cNvPr id="47" name="TextBox 46">
            <a:extLst>
              <a:ext uri="{FF2B5EF4-FFF2-40B4-BE49-F238E27FC236}">
                <a16:creationId xmlns:a16="http://schemas.microsoft.com/office/drawing/2014/main" id="{7807E1FC-01C5-FF2D-68D7-8B50CB1BD2DB}"/>
              </a:ext>
            </a:extLst>
          </p:cNvPr>
          <p:cNvSpPr txBox="1"/>
          <p:nvPr/>
        </p:nvSpPr>
        <p:spPr>
          <a:xfrm>
            <a:off x="4517768" y="5982776"/>
            <a:ext cx="1604504" cy="369332"/>
          </a:xfrm>
          <a:prstGeom prst="rect">
            <a:avLst/>
          </a:prstGeom>
          <a:noFill/>
        </p:spPr>
        <p:txBody>
          <a:bodyPr wrap="square" rtlCol="0">
            <a:spAutoFit/>
          </a:bodyPr>
          <a:lstStyle/>
          <a:p>
            <a:r>
              <a:rPr lang="en-US" dirty="0"/>
              <a:t>External</a:t>
            </a:r>
          </a:p>
        </p:txBody>
      </p:sp>
      <p:sp>
        <p:nvSpPr>
          <p:cNvPr id="48" name="TextBox 47">
            <a:extLst>
              <a:ext uri="{FF2B5EF4-FFF2-40B4-BE49-F238E27FC236}">
                <a16:creationId xmlns:a16="http://schemas.microsoft.com/office/drawing/2014/main" id="{E0079DFA-447F-D3D3-9824-6C1DBF164137}"/>
              </a:ext>
            </a:extLst>
          </p:cNvPr>
          <p:cNvSpPr txBox="1"/>
          <p:nvPr/>
        </p:nvSpPr>
        <p:spPr>
          <a:xfrm>
            <a:off x="6868849" y="5547633"/>
            <a:ext cx="1604504" cy="369332"/>
          </a:xfrm>
          <a:prstGeom prst="rect">
            <a:avLst/>
          </a:prstGeom>
          <a:noFill/>
        </p:spPr>
        <p:txBody>
          <a:bodyPr wrap="square" rtlCol="0">
            <a:spAutoFit/>
          </a:bodyPr>
          <a:lstStyle/>
          <a:p>
            <a:r>
              <a:rPr lang="en-US" dirty="0"/>
              <a:t>Internal</a:t>
            </a:r>
          </a:p>
        </p:txBody>
      </p:sp>
      <p:pic>
        <p:nvPicPr>
          <p:cNvPr id="50" name="Picture 49" descr="A close-up of several electronic devices&#10;&#10;Description automatically generated">
            <a:extLst>
              <a:ext uri="{FF2B5EF4-FFF2-40B4-BE49-F238E27FC236}">
                <a16:creationId xmlns:a16="http://schemas.microsoft.com/office/drawing/2014/main" id="{6A1F9988-9DE7-BB6C-38C7-7E6A5A4D49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743" y="4430142"/>
            <a:ext cx="3194947" cy="1997258"/>
          </a:xfrm>
          <a:prstGeom prst="rect">
            <a:avLst/>
          </a:prstGeom>
        </p:spPr>
      </p:pic>
    </p:spTree>
    <p:extLst>
      <p:ext uri="{BB962C8B-B14F-4D97-AF65-F5344CB8AC3E}">
        <p14:creationId xmlns:p14="http://schemas.microsoft.com/office/powerpoint/2010/main" val="278570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68D2-1A72-56CB-DFAA-706193AA0FFF}"/>
              </a:ext>
            </a:extLst>
          </p:cNvPr>
          <p:cNvSpPr>
            <a:spLocks noGrp="1"/>
          </p:cNvSpPr>
          <p:nvPr>
            <p:ph type="title"/>
          </p:nvPr>
        </p:nvSpPr>
        <p:spPr/>
        <p:txBody>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NETWORKED LIGHTING </a:t>
            </a:r>
            <a:r>
              <a:rPr lang="en-US" dirty="0">
                <a:solidFill>
                  <a:srgbClr val="72BF44"/>
                </a:solidFill>
                <a:latin typeface="Open Sans" panose="020B0606030504020204" pitchFamily="34" charset="0"/>
                <a:ea typeface="Open Sans" panose="020B0606030504020204" pitchFamily="34" charset="0"/>
                <a:cs typeface="Open Sans" panose="020B0606030504020204" pitchFamily="34" charset="0"/>
              </a:rPr>
              <a:t>CONTROL SOLUTIONS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37AB943-DDEE-157A-9301-43458C9E4051}"/>
              </a:ext>
            </a:extLst>
          </p:cNvPr>
          <p:cNvPicPr>
            <a:picLocks noChangeAspect="1"/>
          </p:cNvPicPr>
          <p:nvPr/>
        </p:nvPicPr>
        <p:blipFill>
          <a:blip r:embed="rId3"/>
          <a:stretch>
            <a:fillRect/>
          </a:stretch>
        </p:blipFill>
        <p:spPr>
          <a:xfrm>
            <a:off x="434514" y="2370509"/>
            <a:ext cx="1984116" cy="962484"/>
          </a:xfrm>
          <a:prstGeom prst="rect">
            <a:avLst/>
          </a:prstGeom>
        </p:spPr>
      </p:pic>
      <p:pic>
        <p:nvPicPr>
          <p:cNvPr id="14" name="Picture 13">
            <a:extLst>
              <a:ext uri="{FF2B5EF4-FFF2-40B4-BE49-F238E27FC236}">
                <a16:creationId xmlns:a16="http://schemas.microsoft.com/office/drawing/2014/main" id="{F3B38AEE-F59F-FB18-191D-E1E40B59A781}"/>
              </a:ext>
            </a:extLst>
          </p:cNvPr>
          <p:cNvPicPr>
            <a:picLocks noChangeAspect="1"/>
          </p:cNvPicPr>
          <p:nvPr/>
        </p:nvPicPr>
        <p:blipFill>
          <a:blip r:embed="rId4"/>
          <a:stretch>
            <a:fillRect/>
          </a:stretch>
        </p:blipFill>
        <p:spPr>
          <a:xfrm>
            <a:off x="6296584" y="2425713"/>
            <a:ext cx="1538708" cy="997152"/>
          </a:xfrm>
          <a:prstGeom prst="rect">
            <a:avLst/>
          </a:prstGeom>
        </p:spPr>
      </p:pic>
      <p:sp>
        <p:nvSpPr>
          <p:cNvPr id="15" name="TextBox 14">
            <a:extLst>
              <a:ext uri="{FF2B5EF4-FFF2-40B4-BE49-F238E27FC236}">
                <a16:creationId xmlns:a16="http://schemas.microsoft.com/office/drawing/2014/main" id="{B0509207-6766-FC17-8685-2BCFC8F69935}"/>
              </a:ext>
            </a:extLst>
          </p:cNvPr>
          <p:cNvSpPr txBox="1"/>
          <p:nvPr/>
        </p:nvSpPr>
        <p:spPr>
          <a:xfrm>
            <a:off x="402874" y="3441814"/>
            <a:ext cx="2173282" cy="553998"/>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SENA-WZPA-WH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(PIR – Z10 Twist Lock)</a:t>
            </a:r>
            <a:endPar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6A467A9-B68B-E1C6-D8DD-65952C49AA65}"/>
              </a:ext>
            </a:extLst>
          </p:cNvPr>
          <p:cNvSpPr txBox="1"/>
          <p:nvPr/>
        </p:nvSpPr>
        <p:spPr>
          <a:xfrm>
            <a:off x="5940633" y="3441814"/>
            <a:ext cx="2295713" cy="553998"/>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SENA-WHPA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(PIR – Snap-in)</a:t>
            </a:r>
            <a:endPar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DF53C8B-D4B7-88AA-B49F-633D4055A75B}"/>
              </a:ext>
            </a:extLst>
          </p:cNvPr>
          <p:cNvPicPr>
            <a:picLocks noChangeAspect="1"/>
          </p:cNvPicPr>
          <p:nvPr/>
        </p:nvPicPr>
        <p:blipFill>
          <a:blip r:embed="rId5"/>
          <a:stretch>
            <a:fillRect/>
          </a:stretch>
        </p:blipFill>
        <p:spPr>
          <a:xfrm>
            <a:off x="3228408" y="1732515"/>
            <a:ext cx="2295713" cy="2295713"/>
          </a:xfrm>
          <a:prstGeom prst="rect">
            <a:avLst/>
          </a:prstGeom>
        </p:spPr>
      </p:pic>
      <p:sp>
        <p:nvSpPr>
          <p:cNvPr id="19" name="TextBox 18">
            <a:extLst>
              <a:ext uri="{FF2B5EF4-FFF2-40B4-BE49-F238E27FC236}">
                <a16:creationId xmlns:a16="http://schemas.microsoft.com/office/drawing/2014/main" id="{75788925-411E-06AC-5C0D-A0F1CF63A8B3}"/>
              </a:ext>
            </a:extLst>
          </p:cNvPr>
          <p:cNvSpPr txBox="1"/>
          <p:nvPr/>
        </p:nvSpPr>
        <p:spPr>
          <a:xfrm>
            <a:off x="2992248" y="3422865"/>
            <a:ext cx="2618089" cy="553998"/>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SENA-WCPA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OpenSans-Light"/>
                <a:ea typeface="+mn-ea"/>
                <a:cs typeface="+mn-cs"/>
              </a:rPr>
              <a:t>(PIR – Ceiling Mount)</a:t>
            </a:r>
            <a:endPar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6ED3EB6-DE2D-0160-ACE8-02AAD9C4AD6D}"/>
              </a:ext>
            </a:extLst>
          </p:cNvPr>
          <p:cNvSpPr txBox="1"/>
          <p:nvPr/>
        </p:nvSpPr>
        <p:spPr>
          <a:xfrm>
            <a:off x="1363018" y="1175050"/>
            <a:ext cx="104123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Grouping/zoning, creating profiles (includes setting high- and low-end trim, occupancy or vacancy, daylight harvesting and time delay, ambient threshold </a:t>
            </a:r>
          </a:p>
        </p:txBody>
      </p:sp>
      <p:pic>
        <p:nvPicPr>
          <p:cNvPr id="13" name="Picture 12">
            <a:extLst>
              <a:ext uri="{FF2B5EF4-FFF2-40B4-BE49-F238E27FC236}">
                <a16:creationId xmlns:a16="http://schemas.microsoft.com/office/drawing/2014/main" id="{CC0D833F-04A2-0C5B-4897-F9A91BC45FD8}"/>
              </a:ext>
            </a:extLst>
          </p:cNvPr>
          <p:cNvPicPr>
            <a:picLocks noChangeAspect="1"/>
          </p:cNvPicPr>
          <p:nvPr/>
        </p:nvPicPr>
        <p:blipFill>
          <a:blip r:embed="rId6"/>
          <a:stretch>
            <a:fillRect/>
          </a:stretch>
        </p:blipFill>
        <p:spPr>
          <a:xfrm>
            <a:off x="8610029" y="1950885"/>
            <a:ext cx="2078916" cy="2042337"/>
          </a:xfrm>
          <a:prstGeom prst="rect">
            <a:avLst/>
          </a:prstGeom>
        </p:spPr>
      </p:pic>
      <p:pic>
        <p:nvPicPr>
          <p:cNvPr id="16" name="Graphic 15" descr="Wi-Fi outline">
            <a:extLst>
              <a:ext uri="{FF2B5EF4-FFF2-40B4-BE49-F238E27FC236}">
                <a16:creationId xmlns:a16="http://schemas.microsoft.com/office/drawing/2014/main" id="{099F1D1F-EC1E-4317-C7D7-59A24820A9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167354">
            <a:off x="10143222" y="1610585"/>
            <a:ext cx="1589336" cy="1403279"/>
          </a:xfrm>
          <a:prstGeom prst="rect">
            <a:avLst/>
          </a:prstGeom>
        </p:spPr>
      </p:pic>
      <p:pic>
        <p:nvPicPr>
          <p:cNvPr id="20" name="Picture 19">
            <a:extLst>
              <a:ext uri="{FF2B5EF4-FFF2-40B4-BE49-F238E27FC236}">
                <a16:creationId xmlns:a16="http://schemas.microsoft.com/office/drawing/2014/main" id="{693FA330-1838-314F-2295-93A11F8B2A40}"/>
              </a:ext>
            </a:extLst>
          </p:cNvPr>
          <p:cNvPicPr>
            <a:picLocks noChangeAspect="1"/>
          </p:cNvPicPr>
          <p:nvPr/>
        </p:nvPicPr>
        <p:blipFill>
          <a:blip r:embed="rId9"/>
          <a:stretch>
            <a:fillRect/>
          </a:stretch>
        </p:blipFill>
        <p:spPr>
          <a:xfrm>
            <a:off x="9214614" y="3005824"/>
            <a:ext cx="930390" cy="825459"/>
          </a:xfrm>
          <a:prstGeom prst="rect">
            <a:avLst/>
          </a:prstGeom>
        </p:spPr>
      </p:pic>
      <p:sp>
        <p:nvSpPr>
          <p:cNvPr id="24" name="TextBox 23">
            <a:extLst>
              <a:ext uri="{FF2B5EF4-FFF2-40B4-BE49-F238E27FC236}">
                <a16:creationId xmlns:a16="http://schemas.microsoft.com/office/drawing/2014/main" id="{F17B0B00-4C16-2062-ED7B-ADC4E292BD88}"/>
              </a:ext>
            </a:extLst>
          </p:cNvPr>
          <p:cNvSpPr txBox="1"/>
          <p:nvPr/>
        </p:nvSpPr>
        <p:spPr>
          <a:xfrm>
            <a:off x="9037334" y="3774062"/>
            <a:ext cx="2206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Powered by Silvair</a:t>
            </a:r>
          </a:p>
        </p:txBody>
      </p:sp>
      <p:sp>
        <p:nvSpPr>
          <p:cNvPr id="27" name="TextBox 26">
            <a:extLst>
              <a:ext uri="{FF2B5EF4-FFF2-40B4-BE49-F238E27FC236}">
                <a16:creationId xmlns:a16="http://schemas.microsoft.com/office/drawing/2014/main" id="{7F0E40AE-4790-D418-6FAF-7149725D9226}"/>
              </a:ext>
            </a:extLst>
          </p:cNvPr>
          <p:cNvSpPr txBox="1"/>
          <p:nvPr/>
        </p:nvSpPr>
        <p:spPr>
          <a:xfrm>
            <a:off x="104775" y="1289928"/>
            <a:ext cx="13982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Networked:</a:t>
            </a:r>
          </a:p>
        </p:txBody>
      </p:sp>
      <p:sp>
        <p:nvSpPr>
          <p:cNvPr id="28" name="Text Placeholder 6">
            <a:extLst>
              <a:ext uri="{FF2B5EF4-FFF2-40B4-BE49-F238E27FC236}">
                <a16:creationId xmlns:a16="http://schemas.microsoft.com/office/drawing/2014/main" id="{6A672985-3E8F-2EE0-276F-769B513596E5}"/>
              </a:ext>
            </a:extLst>
          </p:cNvPr>
          <p:cNvSpPr txBox="1">
            <a:spLocks/>
          </p:cNvSpPr>
          <p:nvPr/>
        </p:nvSpPr>
        <p:spPr>
          <a:xfrm>
            <a:off x="7881619" y="4403698"/>
            <a:ext cx="3902334" cy="393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72BF44"/>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2BF44"/>
                </a:solidFill>
                <a:effectLst/>
                <a:uLnTx/>
                <a:uFillTx/>
                <a:latin typeface="Calibri" panose="020F0502020204030204"/>
                <a:ea typeface="+mn-ea"/>
                <a:cs typeface="+mn-cs"/>
              </a:rPr>
              <a:t>Part of SIG (Special Interest Group)</a:t>
            </a:r>
          </a:p>
        </p:txBody>
      </p:sp>
      <p:sp>
        <p:nvSpPr>
          <p:cNvPr id="29" name="Rectangle: Rounded Corners 28">
            <a:extLst>
              <a:ext uri="{FF2B5EF4-FFF2-40B4-BE49-F238E27FC236}">
                <a16:creationId xmlns:a16="http://schemas.microsoft.com/office/drawing/2014/main" id="{F52FE110-C05D-C707-6551-CB03A1213BEF}"/>
              </a:ext>
            </a:extLst>
          </p:cNvPr>
          <p:cNvSpPr/>
          <p:nvPr/>
        </p:nvSpPr>
        <p:spPr>
          <a:xfrm>
            <a:off x="448106" y="4777343"/>
            <a:ext cx="7315200" cy="1895087"/>
          </a:xfrm>
          <a:prstGeom prst="roundRect">
            <a:avLst/>
          </a:prstGeom>
          <a:solidFill>
            <a:srgbClr val="B7DA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hubs, routers, gateways required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Fast data transfer, resilient radio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Scalable to thousands of devices (200 per zone, 8,000 per project)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restriction on number of groups or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Reconfigures automatically when nodes are added, become blocked or inoperable = a more reliable system</a:t>
            </a:r>
          </a:p>
        </p:txBody>
      </p:sp>
      <p:sp>
        <p:nvSpPr>
          <p:cNvPr id="30" name="Rectangle: Rounded Corners 29">
            <a:extLst>
              <a:ext uri="{FF2B5EF4-FFF2-40B4-BE49-F238E27FC236}">
                <a16:creationId xmlns:a16="http://schemas.microsoft.com/office/drawing/2014/main" id="{29B137A6-63A9-060B-CC8A-DF6672F0893D}"/>
              </a:ext>
            </a:extLst>
          </p:cNvPr>
          <p:cNvSpPr/>
          <p:nvPr/>
        </p:nvSpPr>
        <p:spPr>
          <a:xfrm>
            <a:off x="7881619" y="4796871"/>
            <a:ext cx="3902334" cy="1207550"/>
          </a:xfrm>
          <a:prstGeom prst="roundRect">
            <a:avLst/>
          </a:prstGeom>
          <a:solidFill>
            <a:srgbClr val="B7DA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Security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Stricter Rules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Interpretably/Communication with devices</a:t>
            </a:r>
          </a:p>
        </p:txBody>
      </p:sp>
      <p:sp>
        <p:nvSpPr>
          <p:cNvPr id="31" name="Text Placeholder 6">
            <a:extLst>
              <a:ext uri="{FF2B5EF4-FFF2-40B4-BE49-F238E27FC236}">
                <a16:creationId xmlns:a16="http://schemas.microsoft.com/office/drawing/2014/main" id="{E9D5FBE6-C6BB-71B6-BC0E-E7A34E1AD54D}"/>
              </a:ext>
            </a:extLst>
          </p:cNvPr>
          <p:cNvSpPr txBox="1">
            <a:spLocks/>
          </p:cNvSpPr>
          <p:nvPr/>
        </p:nvSpPr>
        <p:spPr>
          <a:xfrm>
            <a:off x="533269" y="4397051"/>
            <a:ext cx="3902334" cy="393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72BF44"/>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Courier New" panose="02070309020205020404" pitchFamily="49"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2BF44"/>
                </a:solidFill>
                <a:effectLst/>
                <a:uLnTx/>
                <a:uFillTx/>
                <a:latin typeface="Calibri" panose="020F0502020204030204"/>
                <a:ea typeface="+mn-ea"/>
                <a:cs typeface="+mn-cs"/>
              </a:rPr>
              <a:t>Summary of EiKO’s NLC</a:t>
            </a:r>
          </a:p>
        </p:txBody>
      </p:sp>
    </p:spTree>
    <p:extLst>
      <p:ext uri="{BB962C8B-B14F-4D97-AF65-F5344CB8AC3E}">
        <p14:creationId xmlns:p14="http://schemas.microsoft.com/office/powerpoint/2010/main" val="82413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animBg="1"/>
      <p:bldP spid="30"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light bulb with a silver base&#10;&#10;Description automatically generated">
            <a:extLst>
              <a:ext uri="{FF2B5EF4-FFF2-40B4-BE49-F238E27FC236}">
                <a16:creationId xmlns:a16="http://schemas.microsoft.com/office/drawing/2014/main" id="{A05C621E-90CF-9927-FCB5-635FD8195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51" y="4147731"/>
            <a:ext cx="1096624" cy="1096624"/>
          </a:xfrm>
          <a:prstGeom prst="rect">
            <a:avLst/>
          </a:prstGeom>
        </p:spPr>
      </p:pic>
      <p:pic>
        <p:nvPicPr>
          <p:cNvPr id="34" name="Picture 33" descr="A white light bulb with a round base&#10;&#10;Description automatically generated">
            <a:extLst>
              <a:ext uri="{FF2B5EF4-FFF2-40B4-BE49-F238E27FC236}">
                <a16:creationId xmlns:a16="http://schemas.microsoft.com/office/drawing/2014/main" id="{32DF177C-84F9-C45B-9C8B-7B7C63F9F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633" y="4098900"/>
            <a:ext cx="1096624" cy="1096624"/>
          </a:xfrm>
          <a:prstGeom prst="rect">
            <a:avLst/>
          </a:prstGeom>
        </p:spPr>
      </p:pic>
      <p:sp>
        <p:nvSpPr>
          <p:cNvPr id="2" name="Title 1">
            <a:extLst>
              <a:ext uri="{FF2B5EF4-FFF2-40B4-BE49-F238E27FC236}">
                <a16:creationId xmlns:a16="http://schemas.microsoft.com/office/drawing/2014/main" id="{DFD36BA0-44D5-44AF-FA63-8585288F20F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 LED LAMPS</a:t>
            </a:r>
          </a:p>
        </p:txBody>
      </p:sp>
      <p:sp>
        <p:nvSpPr>
          <p:cNvPr id="3" name="Content Placeholder 2">
            <a:extLst>
              <a:ext uri="{FF2B5EF4-FFF2-40B4-BE49-F238E27FC236}">
                <a16:creationId xmlns:a16="http://schemas.microsoft.com/office/drawing/2014/main" id="{54E848B5-15B4-5EA6-A4DB-FFFA03D06765}"/>
              </a:ext>
            </a:extLst>
          </p:cNvPr>
          <p:cNvSpPr>
            <a:spLocks noGrp="1"/>
          </p:cNvSpPr>
          <p:nvPr>
            <p:ph sz="half" idx="1"/>
          </p:nvPr>
        </p:nvSpPr>
        <p:spPr/>
        <p:txBody>
          <a:bodyPr>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100-114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2.5, 4.5 7W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a:t>
            </a:r>
            <a:r>
              <a:rPr lang="en-US" sz="1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CCT</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2700K                         </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250 - 800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E26 Base</a:t>
            </a:r>
          </a:p>
          <a:p>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Triac</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Dimming down to 10%</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Wet Location</a:t>
            </a:r>
          </a:p>
        </p:txBody>
      </p:sp>
      <p:sp>
        <p:nvSpPr>
          <p:cNvPr id="4" name="Content Placeholder 3">
            <a:extLst>
              <a:ext uri="{FF2B5EF4-FFF2-40B4-BE49-F238E27FC236}">
                <a16:creationId xmlns:a16="http://schemas.microsoft.com/office/drawing/2014/main" id="{D4D0B2B8-16C7-DC80-6BF9-358B91DA81AA}"/>
              </a:ext>
            </a:extLst>
          </p:cNvPr>
          <p:cNvSpPr>
            <a:spLocks noGrp="1"/>
          </p:cNvSpPr>
          <p:nvPr>
            <p:ph sz="half" idx="2"/>
          </p:nvPr>
        </p:nvSpPr>
        <p:spPr/>
        <p:txBody>
          <a:bodyPr>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75-100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5.5, 6, 8W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a:t>
            </a:r>
            <a:r>
              <a:rPr lang="en-US" sz="1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CCT</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3000K </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450 – 800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E12, E17, E26 Base</a:t>
            </a:r>
          </a:p>
          <a:p>
            <a:pPr>
              <a:lnSpc>
                <a:spcPct val="110000"/>
              </a:lnSpc>
              <a:defRPr/>
            </a:pP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Triac</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Dimming down to 10%</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p:txBody>
      </p:sp>
      <p:sp>
        <p:nvSpPr>
          <p:cNvPr id="5" name="Text Placeholder 4">
            <a:extLst>
              <a:ext uri="{FF2B5EF4-FFF2-40B4-BE49-F238E27FC236}">
                <a16:creationId xmlns:a16="http://schemas.microsoft.com/office/drawing/2014/main" id="{612E2DFF-60BD-09C1-142A-420E249F2451}"/>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a:t>A15 Glass</a:t>
            </a:r>
          </a:p>
        </p:txBody>
      </p:sp>
      <p:sp>
        <p:nvSpPr>
          <p:cNvPr id="6" name="Text Placeholder 5">
            <a:extLst>
              <a:ext uri="{FF2B5EF4-FFF2-40B4-BE49-F238E27FC236}">
                <a16:creationId xmlns:a16="http://schemas.microsoft.com/office/drawing/2014/main" id="{1EAB2762-C93A-27A4-A63B-FF9F21936191}"/>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A15 Plastic</a:t>
            </a:r>
          </a:p>
        </p:txBody>
      </p:sp>
      <p:sp>
        <p:nvSpPr>
          <p:cNvPr id="7" name="Content Placeholder 6">
            <a:extLst>
              <a:ext uri="{FF2B5EF4-FFF2-40B4-BE49-F238E27FC236}">
                <a16:creationId xmlns:a16="http://schemas.microsoft.com/office/drawing/2014/main" id="{2DE34AB2-75B5-8BF9-D8B0-ED9A8AC7ABD2}"/>
              </a:ext>
            </a:extLst>
          </p:cNvPr>
          <p:cNvSpPr>
            <a:spLocks noGrp="1"/>
          </p:cNvSpPr>
          <p:nvPr>
            <p:ph sz="half" idx="11"/>
          </p:nvPr>
        </p:nvSpPr>
        <p:spPr/>
        <p:txBody>
          <a:bodyPr vert="horz" lIns="91440" tIns="45720" rIns="91440" bIns="45720" rtlCol="0" anchor="t">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94-103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a:ea typeface="Open Sans"/>
                <a:cs typeface="Open Sans"/>
              </a:rPr>
              <a:t>Fixed Wattage: </a:t>
            </a:r>
            <a:r>
              <a:rPr lang="en-US" sz="1000" dirty="0">
                <a:solidFill>
                  <a:prstClr val="black"/>
                </a:solidFill>
                <a:latin typeface="Open Sans"/>
                <a:ea typeface="Open Sans"/>
                <a:cs typeface="Open Sans"/>
              </a:rPr>
              <a:t>4.5, 7, 8.5, 10,13W         </a:t>
            </a:r>
            <a:r>
              <a:rPr lang="en-US" sz="1000" b="1" dirty="0">
                <a:solidFill>
                  <a:prstClr val="black"/>
                </a:solidFill>
                <a:latin typeface="Open Sans"/>
                <a:ea typeface="Open Sans"/>
                <a:cs typeface="Open Sans"/>
              </a:rPr>
              <a:t>Fixed CCT: </a:t>
            </a:r>
            <a:r>
              <a:rPr lang="en-US" sz="1000" dirty="0">
                <a:solidFill>
                  <a:prstClr val="black"/>
                </a:solidFill>
                <a:latin typeface="Open Sans"/>
                <a:ea typeface="Open Sans"/>
                <a:cs typeface="Open Sans"/>
              </a:rPr>
              <a:t>2700, 3000, 4000K</a:t>
            </a:r>
            <a:endParaRPr lang="en-US" dirty="0">
              <a:solidFill>
                <a:prstClr val="black"/>
              </a:solidFill>
              <a:latin typeface="Open Sans"/>
              <a:ea typeface="Open Sans"/>
              <a:cs typeface="Open Sans"/>
            </a:endParaRP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450 - 1,600 lumens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E26</a:t>
            </a:r>
          </a:p>
          <a:p>
            <a:pPr>
              <a:lnSpc>
                <a:spcPct val="110000"/>
              </a:lnSpc>
              <a:defRPr/>
            </a:pP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Triac</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Dimming down to 10%</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Wet Location</a:t>
            </a:r>
          </a:p>
        </p:txBody>
      </p:sp>
      <p:sp>
        <p:nvSpPr>
          <p:cNvPr id="15" name="Content Placeholder 14">
            <a:extLst>
              <a:ext uri="{FF2B5EF4-FFF2-40B4-BE49-F238E27FC236}">
                <a16:creationId xmlns:a16="http://schemas.microsoft.com/office/drawing/2014/main" id="{2CD9C0F2-B14C-139F-CEC7-D4BAE68133AB}"/>
              </a:ext>
            </a:extLst>
          </p:cNvPr>
          <p:cNvSpPr>
            <a:spLocks noGrp="1"/>
          </p:cNvSpPr>
          <p:nvPr>
            <p:ph sz="half" idx="13"/>
          </p:nvPr>
        </p:nvSpPr>
        <p:spPr/>
        <p:txBody>
          <a:bodyPr>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82-123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5.5, 8, 9, 11, 12, 13, 14, 15W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a:t>
            </a:r>
            <a:r>
              <a:rPr lang="en-US" sz="1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CCT</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 3000, 4000K</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450 – 1,600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E26 and GU24 Base</a:t>
            </a:r>
          </a:p>
          <a:p>
            <a:pPr>
              <a:lnSpc>
                <a:spcPct val="110000"/>
              </a:lnSpc>
              <a:defRPr/>
            </a:pP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Triac</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Dimming down to 10%</a:t>
            </a:r>
          </a:p>
          <a:p>
            <a:r>
              <a:rPr lang="en-US" sz="1000" dirty="0">
                <a:latin typeface="Open Sans" panose="020B0606030504020204" pitchFamily="34" charset="0"/>
                <a:ea typeface="Open Sans" panose="020B0606030504020204" pitchFamily="34" charset="0"/>
                <a:cs typeface="Open Sans" panose="020B0606030504020204" pitchFamily="34" charset="0"/>
              </a:rPr>
              <a:t>Damp Location</a:t>
            </a:r>
          </a:p>
        </p:txBody>
      </p:sp>
      <p:sp>
        <p:nvSpPr>
          <p:cNvPr id="12" name="Rectangle: Rounded Corners 11">
            <a:extLst>
              <a:ext uri="{FF2B5EF4-FFF2-40B4-BE49-F238E27FC236}">
                <a16:creationId xmlns:a16="http://schemas.microsoft.com/office/drawing/2014/main" id="{156C5893-00F0-38EA-6B02-6A1DA0C35AF7}"/>
              </a:ext>
            </a:extLst>
          </p:cNvPr>
          <p:cNvSpPr/>
          <p:nvPr/>
        </p:nvSpPr>
        <p:spPr>
          <a:xfrm>
            <a:off x="283141" y="5162204"/>
            <a:ext cx="2743200" cy="128973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rPr>
              <a:t>15,000 hours, replaces up to 60W Incandescent, Clear Glass</a:t>
            </a:r>
          </a:p>
        </p:txBody>
      </p:sp>
      <p:sp>
        <p:nvSpPr>
          <p:cNvPr id="13" name="Rectangle: Rounded Corners 12">
            <a:extLst>
              <a:ext uri="{FF2B5EF4-FFF2-40B4-BE49-F238E27FC236}">
                <a16:creationId xmlns:a16="http://schemas.microsoft.com/office/drawing/2014/main" id="{7F143239-6080-4CC4-52EA-BF729518E1C9}"/>
              </a:ext>
            </a:extLst>
          </p:cNvPr>
          <p:cNvSpPr/>
          <p:nvPr/>
        </p:nvSpPr>
        <p:spPr>
          <a:xfrm>
            <a:off x="3223977" y="5162204"/>
            <a:ext cx="2743200" cy="128533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rPr>
              <a:t>10,000 &amp; 15,000 hours option, replaces up to 60W Incandescent, Frosted Shatter-resistant Polycarbonate</a:t>
            </a:r>
          </a:p>
          <a:p>
            <a:pPr algn="ctr"/>
            <a:endParaRPr lang="en-US" sz="1200" b="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Rounded Corners 26">
            <a:extLst>
              <a:ext uri="{FF2B5EF4-FFF2-40B4-BE49-F238E27FC236}">
                <a16:creationId xmlns:a16="http://schemas.microsoft.com/office/drawing/2014/main" id="{4C77492F-55F8-FA60-C8FD-0EC9A26A9AC5}"/>
              </a:ext>
            </a:extLst>
          </p:cNvPr>
          <p:cNvSpPr/>
          <p:nvPr/>
        </p:nvSpPr>
        <p:spPr>
          <a:xfrm>
            <a:off x="6192262" y="5162204"/>
            <a:ext cx="2743200" cy="128533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15,000 hours, replaces up to 100W Incandescent, Clear Glass</a:t>
            </a:r>
          </a:p>
        </p:txBody>
      </p:sp>
      <p:sp>
        <p:nvSpPr>
          <p:cNvPr id="28" name="Rectangle: Rounded Corners 27">
            <a:extLst>
              <a:ext uri="{FF2B5EF4-FFF2-40B4-BE49-F238E27FC236}">
                <a16:creationId xmlns:a16="http://schemas.microsoft.com/office/drawing/2014/main" id="{24F8DE15-9950-77F5-ED4B-FCC76BDBB128}"/>
              </a:ext>
            </a:extLst>
          </p:cNvPr>
          <p:cNvSpPr/>
          <p:nvPr/>
        </p:nvSpPr>
        <p:spPr>
          <a:xfrm>
            <a:off x="9119939" y="5162204"/>
            <a:ext cx="2743200" cy="128533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10,000 &amp; 25,000 hours option, replaces up to 60W Incandescent, Damp Location, 90  CRI meets Title20/JA8, Frosted Shatter-resistant Polycarbonate</a:t>
            </a:r>
          </a:p>
        </p:txBody>
      </p:sp>
      <p:pic>
        <p:nvPicPr>
          <p:cNvPr id="10" name="Picture 9" descr="A light bulb with a black base&#10;&#10;Description automatically generated">
            <a:extLst>
              <a:ext uri="{FF2B5EF4-FFF2-40B4-BE49-F238E27FC236}">
                <a16:creationId xmlns:a16="http://schemas.microsoft.com/office/drawing/2014/main" id="{62B22592-FCE3-97DA-B289-B0D898856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113" y="4151909"/>
            <a:ext cx="976293" cy="976293"/>
          </a:xfrm>
          <a:prstGeom prst="rect">
            <a:avLst/>
          </a:prstGeom>
        </p:spPr>
      </p:pic>
      <p:pic>
        <p:nvPicPr>
          <p:cNvPr id="14" name="Picture 13" descr="A light bulb with a round base&#10;&#10;Description automatically generated">
            <a:extLst>
              <a:ext uri="{FF2B5EF4-FFF2-40B4-BE49-F238E27FC236}">
                <a16:creationId xmlns:a16="http://schemas.microsoft.com/office/drawing/2014/main" id="{76394D78-0DD1-1C0B-7E29-5DA671FE9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330" y="4129241"/>
            <a:ext cx="976293" cy="976293"/>
          </a:xfrm>
          <a:prstGeom prst="rect">
            <a:avLst/>
          </a:prstGeom>
        </p:spPr>
      </p:pic>
      <p:pic>
        <p:nvPicPr>
          <p:cNvPr id="19" name="Picture 18" descr="A light bulb with a white base&#10;&#10;Description automatically generated">
            <a:extLst>
              <a:ext uri="{FF2B5EF4-FFF2-40B4-BE49-F238E27FC236}">
                <a16:creationId xmlns:a16="http://schemas.microsoft.com/office/drawing/2014/main" id="{D935FFD6-390F-AA23-C172-4E00EBE2F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206" y="4140575"/>
            <a:ext cx="976293" cy="976293"/>
          </a:xfrm>
          <a:prstGeom prst="rect">
            <a:avLst/>
          </a:prstGeom>
        </p:spPr>
      </p:pic>
      <p:pic>
        <p:nvPicPr>
          <p:cNvPr id="21" name="Picture 20" descr="A light bulb with a filament&#10;&#10;Description automatically generated">
            <a:extLst>
              <a:ext uri="{FF2B5EF4-FFF2-40B4-BE49-F238E27FC236}">
                <a16:creationId xmlns:a16="http://schemas.microsoft.com/office/drawing/2014/main" id="{39BF8B8A-B8DF-DD26-603F-F558ECE6D5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748" y="4114303"/>
            <a:ext cx="1047901" cy="1047901"/>
          </a:xfrm>
          <a:prstGeom prst="rect">
            <a:avLst/>
          </a:prstGeom>
        </p:spPr>
      </p:pic>
      <p:pic>
        <p:nvPicPr>
          <p:cNvPr id="25" name="Picture 24" descr="A light bulb with a filament&#10;&#10;Description automatically generated">
            <a:extLst>
              <a:ext uri="{FF2B5EF4-FFF2-40B4-BE49-F238E27FC236}">
                <a16:creationId xmlns:a16="http://schemas.microsoft.com/office/drawing/2014/main" id="{5F510D0B-E634-148C-00B9-DC23E45106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5040" y="3995655"/>
            <a:ext cx="1192481" cy="1192481"/>
          </a:xfrm>
          <a:prstGeom prst="rect">
            <a:avLst/>
          </a:prstGeom>
        </p:spPr>
      </p:pic>
      <p:sp>
        <p:nvSpPr>
          <p:cNvPr id="8" name="Text Placeholder 7">
            <a:extLst>
              <a:ext uri="{FF2B5EF4-FFF2-40B4-BE49-F238E27FC236}">
                <a16:creationId xmlns:a16="http://schemas.microsoft.com/office/drawing/2014/main" id="{BFC52C55-B4E6-8B53-4624-DCF2584934D5}"/>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A19 Glass</a:t>
            </a:r>
          </a:p>
        </p:txBody>
      </p:sp>
      <p:sp>
        <p:nvSpPr>
          <p:cNvPr id="16" name="Text Placeholder 15">
            <a:extLst>
              <a:ext uri="{FF2B5EF4-FFF2-40B4-BE49-F238E27FC236}">
                <a16:creationId xmlns:a16="http://schemas.microsoft.com/office/drawing/2014/main" id="{A35306E3-4C71-6033-7F69-B3CEFC43D742}"/>
              </a:ext>
            </a:extLst>
          </p:cNvPr>
          <p:cNvSpPr>
            <a:spLocks noGrp="1"/>
          </p:cNvSpPr>
          <p:nvPr>
            <p:ph type="body" sz="quarter" idx="14"/>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A19 Plastic</a:t>
            </a:r>
          </a:p>
        </p:txBody>
      </p:sp>
    </p:spTree>
    <p:extLst>
      <p:ext uri="{BB962C8B-B14F-4D97-AF65-F5344CB8AC3E}">
        <p14:creationId xmlns:p14="http://schemas.microsoft.com/office/powerpoint/2010/main" val="120369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white light bulb with a light bulb on a white background&#10;&#10;Description automatically generated">
            <a:extLst>
              <a:ext uri="{FF2B5EF4-FFF2-40B4-BE49-F238E27FC236}">
                <a16:creationId xmlns:a16="http://schemas.microsoft.com/office/drawing/2014/main" id="{0BC9AA51-53E9-514D-00BD-A80056BDD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9843" y="4297755"/>
            <a:ext cx="1187687" cy="1187687"/>
          </a:xfrm>
          <a:prstGeom prst="rect">
            <a:avLst/>
          </a:prstGeom>
        </p:spPr>
      </p:pic>
      <p:pic>
        <p:nvPicPr>
          <p:cNvPr id="24" name="Picture 23" descr="A white light bulb with a silver base&#10;&#10;Description automatically generated">
            <a:extLst>
              <a:ext uri="{FF2B5EF4-FFF2-40B4-BE49-F238E27FC236}">
                <a16:creationId xmlns:a16="http://schemas.microsoft.com/office/drawing/2014/main" id="{2C17FD08-2730-BE1A-F655-44274BBC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376" y="4382606"/>
            <a:ext cx="1112101" cy="1112101"/>
          </a:xfrm>
          <a:prstGeom prst="rect">
            <a:avLst/>
          </a:prstGeom>
        </p:spPr>
      </p:pic>
      <p:pic>
        <p:nvPicPr>
          <p:cNvPr id="20" name="Picture 19" descr="A light bulb with a white base&#10;&#10;Description automatically generated">
            <a:extLst>
              <a:ext uri="{FF2B5EF4-FFF2-40B4-BE49-F238E27FC236}">
                <a16:creationId xmlns:a16="http://schemas.microsoft.com/office/drawing/2014/main" id="{F8C1191A-FB42-80B6-F760-622B75BF2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28558" y="4245584"/>
            <a:ext cx="1356621" cy="1356621"/>
          </a:xfrm>
          <a:prstGeom prst="rect">
            <a:avLst/>
          </a:prstGeom>
        </p:spPr>
      </p:pic>
      <p:sp>
        <p:nvSpPr>
          <p:cNvPr id="2" name="Title 1">
            <a:extLst>
              <a:ext uri="{FF2B5EF4-FFF2-40B4-BE49-F238E27FC236}">
                <a16:creationId xmlns:a16="http://schemas.microsoft.com/office/drawing/2014/main" id="{DFD36BA0-44D5-44AF-FA63-8585288F20F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BR LED LAMPS</a:t>
            </a:r>
          </a:p>
        </p:txBody>
      </p:sp>
      <p:sp>
        <p:nvSpPr>
          <p:cNvPr id="3" name="Content Placeholder 2">
            <a:extLst>
              <a:ext uri="{FF2B5EF4-FFF2-40B4-BE49-F238E27FC236}">
                <a16:creationId xmlns:a16="http://schemas.microsoft.com/office/drawing/2014/main" id="{54E848B5-15B4-5EA6-A4DB-FFFA03D06765}"/>
              </a:ext>
            </a:extLst>
          </p:cNvPr>
          <p:cNvSpPr>
            <a:spLocks noGrp="1"/>
          </p:cNvSpPr>
          <p:nvPr>
            <p:ph sz="half" idx="1"/>
          </p:nvPr>
        </p:nvSpPr>
        <p:spPr/>
        <p:txBody>
          <a:bodyPr>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78 lm/W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7W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 3000, 4000K</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550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E26 Base</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Polycarbonate lens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110°</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Triac Dimming down to 10%</a:t>
            </a:r>
          </a:p>
        </p:txBody>
      </p:sp>
      <p:sp>
        <p:nvSpPr>
          <p:cNvPr id="4" name="Content Placeholder 3">
            <a:extLst>
              <a:ext uri="{FF2B5EF4-FFF2-40B4-BE49-F238E27FC236}">
                <a16:creationId xmlns:a16="http://schemas.microsoft.com/office/drawing/2014/main" id="{D4D0B2B8-16C7-DC80-6BF9-358B91DA81AA}"/>
              </a:ext>
            </a:extLst>
          </p:cNvPr>
          <p:cNvSpPr>
            <a:spLocks noGrp="1"/>
          </p:cNvSpPr>
          <p:nvPr>
            <p:ph sz="half" idx="2"/>
          </p:nvPr>
        </p:nvSpPr>
        <p:spPr/>
        <p:txBody>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81-100 lm/W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7.5, 8, 10, 14W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 3000, 4000K 80 CRI</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7.5W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FieldCCeT: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27/30/35/40, 5000K 90CRI</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1,400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Polycarbonate lens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110°</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Triac Dimming down to 10%</a:t>
            </a:r>
          </a:p>
          <a:p>
            <a:pPr>
              <a:lnSpc>
                <a:spcPct val="110000"/>
              </a:lnSpc>
              <a:defRPr/>
            </a:pPr>
            <a:endParaRPr lang="en-US" sz="1500" dirty="0">
              <a:solidFill>
                <a:prstClr val="black"/>
              </a:solidFill>
              <a:cs typeface="Calibri"/>
            </a:endParaRPr>
          </a:p>
        </p:txBody>
      </p:sp>
      <p:sp>
        <p:nvSpPr>
          <p:cNvPr id="5" name="Text Placeholder 4">
            <a:extLst>
              <a:ext uri="{FF2B5EF4-FFF2-40B4-BE49-F238E27FC236}">
                <a16:creationId xmlns:a16="http://schemas.microsoft.com/office/drawing/2014/main" id="{612E2DFF-60BD-09C1-142A-420E249F2451}"/>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BR20</a:t>
            </a:r>
          </a:p>
        </p:txBody>
      </p:sp>
      <p:sp>
        <p:nvSpPr>
          <p:cNvPr id="6" name="Text Placeholder 5">
            <a:extLst>
              <a:ext uri="{FF2B5EF4-FFF2-40B4-BE49-F238E27FC236}">
                <a16:creationId xmlns:a16="http://schemas.microsoft.com/office/drawing/2014/main" id="{1EAB2762-C93A-27A4-A63B-FF9F21936191}"/>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BR30</a:t>
            </a:r>
          </a:p>
        </p:txBody>
      </p:sp>
      <p:sp>
        <p:nvSpPr>
          <p:cNvPr id="7" name="Content Placeholder 6">
            <a:extLst>
              <a:ext uri="{FF2B5EF4-FFF2-40B4-BE49-F238E27FC236}">
                <a16:creationId xmlns:a16="http://schemas.microsoft.com/office/drawing/2014/main" id="{2DE34AB2-75B5-8BF9-D8B0-ED9A8AC7ABD2}"/>
              </a:ext>
            </a:extLst>
          </p:cNvPr>
          <p:cNvSpPr>
            <a:spLocks noGrp="1"/>
          </p:cNvSpPr>
          <p:nvPr>
            <p:ph sz="half" idx="11"/>
          </p:nvPr>
        </p:nvSpPr>
        <p:spPr/>
        <p:txBody>
          <a:bodyPr vert="horz" lIns="91440" tIns="45720" rIns="91440" bIns="45720" rtlCol="0" anchor="t">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120V</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82-90 lm/W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104°F (-20°C to 40°C)</a:t>
            </a:r>
          </a:p>
          <a:p>
            <a:pPr>
              <a:defRPr/>
            </a:pPr>
            <a:r>
              <a:rPr lang="en-US" sz="1000" b="1" dirty="0">
                <a:solidFill>
                  <a:prstClr val="black"/>
                </a:solidFill>
                <a:latin typeface="Open Sans"/>
                <a:ea typeface="+mn-lt"/>
                <a:cs typeface="+mn-lt"/>
              </a:rPr>
              <a:t>Fixed Wattage: </a:t>
            </a:r>
            <a:r>
              <a:rPr lang="en-US" sz="1000" dirty="0">
                <a:solidFill>
                  <a:prstClr val="black"/>
                </a:solidFill>
                <a:latin typeface="Open Sans"/>
                <a:ea typeface="+mn-lt"/>
                <a:cs typeface="+mn-lt"/>
              </a:rPr>
              <a:t>7.5, 8, 10, 14W                                            </a:t>
            </a:r>
            <a:r>
              <a:rPr lang="en-US" sz="1000" b="1" dirty="0">
                <a:solidFill>
                  <a:prstClr val="black"/>
                </a:solidFill>
                <a:latin typeface="Open Sans"/>
                <a:ea typeface="+mn-lt"/>
                <a:cs typeface="+mn-lt"/>
              </a:rPr>
              <a:t>Fixed CCT: </a:t>
            </a:r>
            <a:r>
              <a:rPr lang="en-US" sz="1000" dirty="0">
                <a:solidFill>
                  <a:prstClr val="black"/>
                </a:solidFill>
                <a:latin typeface="Open Sans"/>
                <a:ea typeface="+mn-lt"/>
                <a:cs typeface="+mn-lt"/>
              </a:rPr>
              <a:t>2700, 3000, 4000K 80 CRI</a:t>
            </a:r>
            <a:endParaRPr lang="en-US" dirty="0">
              <a:solidFill>
                <a:prstClr val="black"/>
              </a:solidFill>
              <a:latin typeface="Open Sans"/>
              <a:cs typeface="Calibri" panose="020F0502020204030204"/>
            </a:endParaRP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FieldCCeT: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27/30/35/40/50K</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1,400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Polycarbonate lens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110°</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Triac Dimming down to 10%</a:t>
            </a:r>
          </a:p>
          <a:p>
            <a:pPr>
              <a:lnSpc>
                <a:spcPct val="110000"/>
              </a:lnSpc>
              <a:defRPr/>
            </a:pPr>
            <a:endParaRPr lang="en-US" sz="1500" dirty="0">
              <a:solidFill>
                <a:prstClr val="black"/>
              </a:solidFill>
              <a:cs typeface="Calibri"/>
            </a:endParaRPr>
          </a:p>
        </p:txBody>
      </p:sp>
      <p:sp>
        <p:nvSpPr>
          <p:cNvPr id="8" name="Text Placeholder 7">
            <a:extLst>
              <a:ext uri="{FF2B5EF4-FFF2-40B4-BE49-F238E27FC236}">
                <a16:creationId xmlns:a16="http://schemas.microsoft.com/office/drawing/2014/main" id="{BFC52C55-B4E6-8B53-4624-DCF2584934D5}"/>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BR40</a:t>
            </a:r>
          </a:p>
        </p:txBody>
      </p:sp>
      <p:sp>
        <p:nvSpPr>
          <p:cNvPr id="12" name="Rectangle: Rounded Corners 11">
            <a:extLst>
              <a:ext uri="{FF2B5EF4-FFF2-40B4-BE49-F238E27FC236}">
                <a16:creationId xmlns:a16="http://schemas.microsoft.com/office/drawing/2014/main" id="{156C5893-00F0-38EA-6B02-6A1DA0C35AF7}"/>
              </a:ext>
            </a:extLst>
          </p:cNvPr>
          <p:cNvSpPr/>
          <p:nvPr/>
        </p:nvSpPr>
        <p:spPr>
          <a:xfrm>
            <a:off x="298811" y="5368042"/>
            <a:ext cx="3566160" cy="1079495"/>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25,000 hours, replaces 50W Incandescent</a:t>
            </a:r>
          </a:p>
        </p:txBody>
      </p:sp>
      <p:sp>
        <p:nvSpPr>
          <p:cNvPr id="13" name="Rectangle: Rounded Corners 12">
            <a:extLst>
              <a:ext uri="{FF2B5EF4-FFF2-40B4-BE49-F238E27FC236}">
                <a16:creationId xmlns:a16="http://schemas.microsoft.com/office/drawing/2014/main" id="{7F143239-6080-4CC4-52EA-BF729518E1C9}"/>
              </a:ext>
            </a:extLst>
          </p:cNvPr>
          <p:cNvSpPr/>
          <p:nvPr/>
        </p:nvSpPr>
        <p:spPr>
          <a:xfrm>
            <a:off x="4264710" y="5418666"/>
            <a:ext cx="356616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10,000 &amp; 25,000 hour option, 80 and 90 CRI, 90 CRI meets Title 20/JA8, replaces 65 – 100W Incandescent</a:t>
            </a:r>
          </a:p>
        </p:txBody>
      </p:sp>
      <p:sp>
        <p:nvSpPr>
          <p:cNvPr id="14" name="Rectangle: Rounded Corners 13">
            <a:extLst>
              <a:ext uri="{FF2B5EF4-FFF2-40B4-BE49-F238E27FC236}">
                <a16:creationId xmlns:a16="http://schemas.microsoft.com/office/drawing/2014/main" id="{5C44EB66-AC62-32BB-FB20-CC72D788D667}"/>
              </a:ext>
            </a:extLst>
          </p:cNvPr>
          <p:cNvSpPr/>
          <p:nvPr/>
        </p:nvSpPr>
        <p:spPr>
          <a:xfrm>
            <a:off x="8218296" y="5368042"/>
            <a:ext cx="3566160" cy="1079495"/>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25,000 hours, 80 and 90 CRI, 90 CRI meets Title 20/JA8, replaces            75 – 100W Incandescent</a:t>
            </a:r>
          </a:p>
        </p:txBody>
      </p:sp>
      <p:pic>
        <p:nvPicPr>
          <p:cNvPr id="16" name="Picture 15" descr="A light bulb with a white base&#10;&#10;Description automatically generated">
            <a:extLst>
              <a:ext uri="{FF2B5EF4-FFF2-40B4-BE49-F238E27FC236}">
                <a16:creationId xmlns:a16="http://schemas.microsoft.com/office/drawing/2014/main" id="{3FF35E61-39D1-6275-44C8-56113F4F5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05738" y="4453612"/>
            <a:ext cx="785391" cy="785391"/>
          </a:xfrm>
          <a:prstGeom prst="rect">
            <a:avLst/>
          </a:prstGeom>
        </p:spPr>
      </p:pic>
      <p:pic>
        <p:nvPicPr>
          <p:cNvPr id="18" name="Picture 17" descr="A white light bulb with a silver base&#10;&#10;Description automatically generated">
            <a:extLst>
              <a:ext uri="{FF2B5EF4-FFF2-40B4-BE49-F238E27FC236}">
                <a16:creationId xmlns:a16="http://schemas.microsoft.com/office/drawing/2014/main" id="{35CC08C0-632C-A458-2D8F-5E8BC5BEE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77963" y="4503852"/>
            <a:ext cx="914430" cy="914430"/>
          </a:xfrm>
          <a:prstGeom prst="rect">
            <a:avLst/>
          </a:prstGeom>
        </p:spPr>
      </p:pic>
    </p:spTree>
    <p:extLst>
      <p:ext uri="{BB962C8B-B14F-4D97-AF65-F5344CB8AC3E}">
        <p14:creationId xmlns:p14="http://schemas.microsoft.com/office/powerpoint/2010/main" val="358732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D27F-F9E2-8A88-4E57-D742974B25CB}"/>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PL LAMPS</a:t>
            </a:r>
          </a:p>
        </p:txBody>
      </p:sp>
      <p:sp>
        <p:nvSpPr>
          <p:cNvPr id="3" name="Content Placeholder 2">
            <a:extLst>
              <a:ext uri="{FF2B5EF4-FFF2-40B4-BE49-F238E27FC236}">
                <a16:creationId xmlns:a16="http://schemas.microsoft.com/office/drawing/2014/main" id="{5A7E7230-FAD7-329E-8AAA-EBDC252DFB61}"/>
              </a:ext>
            </a:extLst>
          </p:cNvPr>
          <p:cNvSpPr>
            <a:spLocks noGrp="1"/>
          </p:cNvSpPr>
          <p:nvPr>
            <p:ph sz="half" idx="1"/>
          </p:nvPr>
        </p:nvSpPr>
        <p:spPr/>
        <p:txBody>
          <a:bodyPr>
            <a:normAutofit/>
          </a:bodyPr>
          <a:lstStyle/>
          <a:p>
            <a:pPr>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Voltage: Ballast Dependent</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95-134 lm/W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6, 7, 9.5, 14.5, 17W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3500, 4000K</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FieldCCeT:</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30, 35, 4000K</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2,050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a:p>
            <a:pPr marL="0" indent="0">
              <a:lnSpc>
                <a:spcPct val="110000"/>
              </a:lnSpc>
              <a:buNone/>
              <a:defRPr/>
            </a:pPr>
            <a:endParaRPr lang="en-US" sz="1500" dirty="0">
              <a:solidFill>
                <a:prstClr val="black"/>
              </a:solidFill>
              <a:cs typeface="Calibri"/>
            </a:endParaRPr>
          </a:p>
        </p:txBody>
      </p:sp>
      <p:sp>
        <p:nvSpPr>
          <p:cNvPr id="4" name="Content Placeholder 3">
            <a:extLst>
              <a:ext uri="{FF2B5EF4-FFF2-40B4-BE49-F238E27FC236}">
                <a16:creationId xmlns:a16="http://schemas.microsoft.com/office/drawing/2014/main" id="{9F7D07C6-801C-BA4A-ADC3-CACE461A6EDE}"/>
              </a:ext>
            </a:extLst>
          </p:cNvPr>
          <p:cNvSpPr>
            <a:spLocks noGrp="1"/>
          </p:cNvSpPr>
          <p:nvPr>
            <p:ph sz="half" idx="2"/>
          </p:nvPr>
        </p:nvSpPr>
        <p:spPr/>
        <p:txBody>
          <a:bodyPr>
            <a:norm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100-129 lm/W</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2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2G7: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2GX7: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5.5W,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G24D: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15.5, 16.5W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2G7 &amp; 2GX7: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 4000K;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G24D: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3500, 4000K</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2,000 lumens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endParaRPr lang="en-US" sz="1500" dirty="0">
              <a:solidFill>
                <a:prstClr val="black"/>
              </a:solidFill>
              <a:cs typeface="Calibri"/>
            </a:endParaRPr>
          </a:p>
        </p:txBody>
      </p:sp>
      <p:sp>
        <p:nvSpPr>
          <p:cNvPr id="5" name="Text Placeholder 4">
            <a:extLst>
              <a:ext uri="{FF2B5EF4-FFF2-40B4-BE49-F238E27FC236}">
                <a16:creationId xmlns:a16="http://schemas.microsoft.com/office/drawing/2014/main" id="{08D9C1E1-5973-7A44-AEBC-A271F559357B}"/>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A</a:t>
            </a:r>
          </a:p>
        </p:txBody>
      </p:sp>
      <p:sp>
        <p:nvSpPr>
          <p:cNvPr id="6" name="Text Placeholder 5">
            <a:extLst>
              <a:ext uri="{FF2B5EF4-FFF2-40B4-BE49-F238E27FC236}">
                <a16:creationId xmlns:a16="http://schemas.microsoft.com/office/drawing/2014/main" id="{54D1962D-9063-7A53-4F82-B56F736F989D}"/>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B</a:t>
            </a:r>
          </a:p>
        </p:txBody>
      </p:sp>
      <p:sp>
        <p:nvSpPr>
          <p:cNvPr id="7" name="Content Placeholder 6">
            <a:extLst>
              <a:ext uri="{FF2B5EF4-FFF2-40B4-BE49-F238E27FC236}">
                <a16:creationId xmlns:a16="http://schemas.microsoft.com/office/drawing/2014/main" id="{60F86D1B-5879-D7F0-FF1D-1F098211C7B8}"/>
              </a:ext>
            </a:extLst>
          </p:cNvPr>
          <p:cNvSpPr>
            <a:spLocks noGrp="1"/>
          </p:cNvSpPr>
          <p:nvPr>
            <p:ph sz="half" idx="11"/>
          </p:nvPr>
        </p:nvSpPr>
        <p:spPr/>
        <p:txBody>
          <a:bodyPr>
            <a:norm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95-139 lm/W</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2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G23: 3.5W, G24D: 6, 7, 8.5, 9W, GX23: 5.5W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G23: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2700K;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G24D</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3500, 4000K;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GX23</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3000, 3500, 4000K</a:t>
            </a:r>
          </a:p>
          <a:p>
            <a:pPr>
              <a:lnSpc>
                <a:spcPct val="12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G24D: 8.5W)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FieldCCeT:</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G24D: 30/35/4000K</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1,250 lumen</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endParaRPr lang="en-US" sz="1500" dirty="0">
              <a:solidFill>
                <a:prstClr val="black"/>
              </a:solidFill>
              <a:cs typeface="Calibri"/>
            </a:endParaRPr>
          </a:p>
          <a:p>
            <a:endParaRPr lang="en-US" sz="1500" dirty="0">
              <a:solidFill>
                <a:prstClr val="black"/>
              </a:solidFill>
              <a:cs typeface="Calibri"/>
            </a:endParaRPr>
          </a:p>
          <a:p>
            <a:endParaRPr lang="en-US" sz="1500" dirty="0">
              <a:solidFill>
                <a:prstClr val="black"/>
              </a:solidFill>
              <a:cs typeface="Calibri"/>
            </a:endParaRPr>
          </a:p>
          <a:p>
            <a:endParaRPr lang="en-US" sz="1500" dirty="0">
              <a:solidFill>
                <a:prstClr val="black"/>
              </a:solidFill>
              <a:cs typeface="Calibri"/>
            </a:endParaRPr>
          </a:p>
          <a:p>
            <a:endParaRPr lang="en-US" sz="1500" dirty="0">
              <a:solidFill>
                <a:prstClr val="black"/>
              </a:solidFill>
              <a:cs typeface="Calibri"/>
            </a:endParaRPr>
          </a:p>
          <a:p>
            <a:pPr marL="0" indent="0">
              <a:buNone/>
            </a:pPr>
            <a:endParaRPr lang="en-US" sz="1500" dirty="0">
              <a:solidFill>
                <a:prstClr val="black"/>
              </a:solidFill>
              <a:cs typeface="Calibri"/>
            </a:endParaRPr>
          </a:p>
          <a:p>
            <a:pPr marL="0" indent="0">
              <a:buNone/>
            </a:pPr>
            <a:endParaRPr lang="en-US" sz="1500" dirty="0">
              <a:solidFill>
                <a:prstClr val="black"/>
              </a:solidFill>
              <a:cs typeface="Calibri"/>
            </a:endParaRPr>
          </a:p>
          <a:p>
            <a:pPr marL="0" indent="0">
              <a:buNone/>
            </a:pPr>
            <a:endParaRPr lang="en-US" sz="1500" dirty="0">
              <a:solidFill>
                <a:prstClr val="black"/>
              </a:solidFill>
              <a:cs typeface="Calibri"/>
            </a:endParaRPr>
          </a:p>
          <a:p>
            <a:pPr marL="0" indent="0">
              <a:buNone/>
            </a:pPr>
            <a:endParaRPr lang="en-US" sz="1500" dirty="0">
              <a:solidFill>
                <a:prstClr val="black"/>
              </a:solidFill>
              <a:cs typeface="Calibri"/>
            </a:endParaRPr>
          </a:p>
          <a:p>
            <a:pPr marL="0" indent="0">
              <a:buNone/>
            </a:pPr>
            <a:endParaRPr lang="en-US" sz="1500" dirty="0">
              <a:solidFill>
                <a:prstClr val="black"/>
              </a:solidFill>
              <a:cs typeface="Calibri"/>
            </a:endParaRPr>
          </a:p>
        </p:txBody>
      </p:sp>
      <p:sp>
        <p:nvSpPr>
          <p:cNvPr id="8" name="Text Placeholder 7">
            <a:extLst>
              <a:ext uri="{FF2B5EF4-FFF2-40B4-BE49-F238E27FC236}">
                <a16:creationId xmlns:a16="http://schemas.microsoft.com/office/drawing/2014/main" id="{08539C32-9EC7-8698-CA3F-79FAC9E48A1C}"/>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A+B</a:t>
            </a:r>
          </a:p>
        </p:txBody>
      </p:sp>
      <p:sp>
        <p:nvSpPr>
          <p:cNvPr id="15" name="Rectangle: Rounded Corners 14">
            <a:extLst>
              <a:ext uri="{FF2B5EF4-FFF2-40B4-BE49-F238E27FC236}">
                <a16:creationId xmlns:a16="http://schemas.microsoft.com/office/drawing/2014/main" id="{4EFB4F86-C9F6-8B32-A26F-E8F8B18CBB15}"/>
              </a:ext>
            </a:extLst>
          </p:cNvPr>
          <p:cNvSpPr/>
          <p:nvPr/>
        </p:nvSpPr>
        <p:spPr>
          <a:xfrm>
            <a:off x="304021" y="5255289"/>
            <a:ext cx="3566160" cy="119664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Lamp for lamp replacement, FieldCCeT and works on any of these bases G24q-1, G24q-2, G24q-3, GX24q-1, GX24q-2, GX24q-3, GX24q-4. Vertical, Horizontal and Omni Directional</a:t>
            </a:r>
          </a:p>
        </p:txBody>
      </p:sp>
      <p:sp>
        <p:nvSpPr>
          <p:cNvPr id="19" name="Rectangle: Rounded Corners 18">
            <a:extLst>
              <a:ext uri="{FF2B5EF4-FFF2-40B4-BE49-F238E27FC236}">
                <a16:creationId xmlns:a16="http://schemas.microsoft.com/office/drawing/2014/main" id="{C1B85AC0-C890-DE2B-2874-17F2BB39378F}"/>
              </a:ext>
            </a:extLst>
          </p:cNvPr>
          <p:cNvSpPr/>
          <p:nvPr/>
        </p:nvSpPr>
        <p:spPr>
          <a:xfrm>
            <a:off x="4280286" y="5255289"/>
            <a:ext cx="3566160" cy="119664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No ballast required replaces existing G24d &amp; GX24d (2-pin), G24q &amp; GX24q (4-pin), Horizontal and Vertical</a:t>
            </a:r>
          </a:p>
        </p:txBody>
      </p:sp>
      <p:sp>
        <p:nvSpPr>
          <p:cNvPr id="22" name="Rectangle: Rounded Corners 21">
            <a:extLst>
              <a:ext uri="{FF2B5EF4-FFF2-40B4-BE49-F238E27FC236}">
                <a16:creationId xmlns:a16="http://schemas.microsoft.com/office/drawing/2014/main" id="{B1151FED-91CD-1110-3F4C-0894CCB27280}"/>
              </a:ext>
            </a:extLst>
          </p:cNvPr>
          <p:cNvSpPr/>
          <p:nvPr/>
        </p:nvSpPr>
        <p:spPr>
          <a:xfrm>
            <a:off x="8218296" y="5255289"/>
            <a:ext cx="3566160" cy="1196648"/>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Two lamps in one! Lamp for Lamp replacement or wire directly to line voltage, all lamps work on 2 pin bases when used on 4 pins bases Type B install only. Vertical, Horizontal and Omni Directional</a:t>
            </a:r>
          </a:p>
        </p:txBody>
      </p:sp>
      <p:pic>
        <p:nvPicPr>
          <p:cNvPr id="23" name="Picture 22">
            <a:extLst>
              <a:ext uri="{FF2B5EF4-FFF2-40B4-BE49-F238E27FC236}">
                <a16:creationId xmlns:a16="http://schemas.microsoft.com/office/drawing/2014/main" id="{1588BC8D-79B6-8D7E-47BB-7E71DCCA64AA}"/>
              </a:ext>
            </a:extLst>
          </p:cNvPr>
          <p:cNvPicPr>
            <a:picLocks noChangeAspect="1"/>
          </p:cNvPicPr>
          <p:nvPr/>
        </p:nvPicPr>
        <p:blipFill>
          <a:blip r:embed="rId2"/>
          <a:stretch>
            <a:fillRect/>
          </a:stretch>
        </p:blipFill>
        <p:spPr>
          <a:xfrm>
            <a:off x="431752" y="4248435"/>
            <a:ext cx="3399349" cy="770105"/>
          </a:xfrm>
          <a:prstGeom prst="rect">
            <a:avLst/>
          </a:prstGeom>
        </p:spPr>
      </p:pic>
      <p:pic>
        <p:nvPicPr>
          <p:cNvPr id="24" name="Picture 23">
            <a:extLst>
              <a:ext uri="{FF2B5EF4-FFF2-40B4-BE49-F238E27FC236}">
                <a16:creationId xmlns:a16="http://schemas.microsoft.com/office/drawing/2014/main" id="{0368B08D-1028-2099-2097-4E06ADB3FF6B}"/>
              </a:ext>
            </a:extLst>
          </p:cNvPr>
          <p:cNvPicPr>
            <a:picLocks noChangeAspect="1"/>
          </p:cNvPicPr>
          <p:nvPr/>
        </p:nvPicPr>
        <p:blipFill>
          <a:blip r:embed="rId3"/>
          <a:stretch>
            <a:fillRect/>
          </a:stretch>
        </p:blipFill>
        <p:spPr>
          <a:xfrm>
            <a:off x="5776353" y="4267915"/>
            <a:ext cx="772440" cy="735569"/>
          </a:xfrm>
          <a:prstGeom prst="rect">
            <a:avLst/>
          </a:prstGeom>
        </p:spPr>
      </p:pic>
      <p:pic>
        <p:nvPicPr>
          <p:cNvPr id="25" name="Picture 24">
            <a:extLst>
              <a:ext uri="{FF2B5EF4-FFF2-40B4-BE49-F238E27FC236}">
                <a16:creationId xmlns:a16="http://schemas.microsoft.com/office/drawing/2014/main" id="{75E4E2C3-B7F0-1A92-19BF-6682F6B1781A}"/>
              </a:ext>
            </a:extLst>
          </p:cNvPr>
          <p:cNvPicPr>
            <a:picLocks noChangeAspect="1"/>
          </p:cNvPicPr>
          <p:nvPr/>
        </p:nvPicPr>
        <p:blipFill>
          <a:blip r:embed="rId4"/>
          <a:stretch>
            <a:fillRect/>
          </a:stretch>
        </p:blipFill>
        <p:spPr>
          <a:xfrm>
            <a:off x="4698427" y="4329381"/>
            <a:ext cx="808667" cy="689159"/>
          </a:xfrm>
          <a:prstGeom prst="rect">
            <a:avLst/>
          </a:prstGeom>
        </p:spPr>
      </p:pic>
      <p:pic>
        <p:nvPicPr>
          <p:cNvPr id="26" name="Picture 25">
            <a:extLst>
              <a:ext uri="{FF2B5EF4-FFF2-40B4-BE49-F238E27FC236}">
                <a16:creationId xmlns:a16="http://schemas.microsoft.com/office/drawing/2014/main" id="{A56BF63B-1A5F-0A2C-5282-A8BDF759585A}"/>
              </a:ext>
            </a:extLst>
          </p:cNvPr>
          <p:cNvPicPr>
            <a:picLocks noChangeAspect="1"/>
          </p:cNvPicPr>
          <p:nvPr/>
        </p:nvPicPr>
        <p:blipFill>
          <a:blip r:embed="rId5"/>
          <a:stretch>
            <a:fillRect/>
          </a:stretch>
        </p:blipFill>
        <p:spPr>
          <a:xfrm>
            <a:off x="9089422" y="4421516"/>
            <a:ext cx="1026651" cy="620135"/>
          </a:xfrm>
          <a:prstGeom prst="rect">
            <a:avLst/>
          </a:prstGeom>
        </p:spPr>
      </p:pic>
      <p:pic>
        <p:nvPicPr>
          <p:cNvPr id="27" name="Picture 26">
            <a:extLst>
              <a:ext uri="{FF2B5EF4-FFF2-40B4-BE49-F238E27FC236}">
                <a16:creationId xmlns:a16="http://schemas.microsoft.com/office/drawing/2014/main" id="{6702049A-428F-3A85-D53E-94D36CA6B37E}"/>
              </a:ext>
            </a:extLst>
          </p:cNvPr>
          <p:cNvPicPr>
            <a:picLocks noChangeAspect="1"/>
          </p:cNvPicPr>
          <p:nvPr/>
        </p:nvPicPr>
        <p:blipFill>
          <a:blip r:embed="rId6"/>
          <a:stretch>
            <a:fillRect/>
          </a:stretch>
        </p:blipFill>
        <p:spPr>
          <a:xfrm>
            <a:off x="10265462" y="4459899"/>
            <a:ext cx="711846" cy="642058"/>
          </a:xfrm>
          <a:prstGeom prst="rect">
            <a:avLst/>
          </a:prstGeom>
        </p:spPr>
      </p:pic>
      <p:pic>
        <p:nvPicPr>
          <p:cNvPr id="28" name="Picture 27">
            <a:extLst>
              <a:ext uri="{FF2B5EF4-FFF2-40B4-BE49-F238E27FC236}">
                <a16:creationId xmlns:a16="http://schemas.microsoft.com/office/drawing/2014/main" id="{82C29E1C-00A1-06DB-D6ED-B2160B62A33E}"/>
              </a:ext>
            </a:extLst>
          </p:cNvPr>
          <p:cNvPicPr>
            <a:picLocks noChangeAspect="1"/>
          </p:cNvPicPr>
          <p:nvPr/>
        </p:nvPicPr>
        <p:blipFill>
          <a:blip r:embed="rId7"/>
          <a:stretch>
            <a:fillRect/>
          </a:stretch>
        </p:blipFill>
        <p:spPr>
          <a:xfrm>
            <a:off x="7287089" y="4393953"/>
            <a:ext cx="353657" cy="650056"/>
          </a:xfrm>
          <a:prstGeom prst="rect">
            <a:avLst/>
          </a:prstGeom>
        </p:spPr>
      </p:pic>
      <p:pic>
        <p:nvPicPr>
          <p:cNvPr id="29" name="Picture 28">
            <a:extLst>
              <a:ext uri="{FF2B5EF4-FFF2-40B4-BE49-F238E27FC236}">
                <a16:creationId xmlns:a16="http://schemas.microsoft.com/office/drawing/2014/main" id="{EC33F1CF-1705-6BEF-ECC5-BEB0CC9DFD64}"/>
              </a:ext>
            </a:extLst>
          </p:cNvPr>
          <p:cNvPicPr>
            <a:picLocks noChangeAspect="1"/>
          </p:cNvPicPr>
          <p:nvPr/>
        </p:nvPicPr>
        <p:blipFill>
          <a:blip r:embed="rId8"/>
          <a:stretch>
            <a:fillRect/>
          </a:stretch>
        </p:blipFill>
        <p:spPr>
          <a:xfrm>
            <a:off x="6759619" y="4383704"/>
            <a:ext cx="396001" cy="638184"/>
          </a:xfrm>
          <a:prstGeom prst="rect">
            <a:avLst/>
          </a:prstGeom>
        </p:spPr>
      </p:pic>
    </p:spTree>
    <p:extLst>
      <p:ext uri="{BB962C8B-B14F-4D97-AF65-F5344CB8AC3E}">
        <p14:creationId xmlns:p14="http://schemas.microsoft.com/office/powerpoint/2010/main" val="215530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D27F-F9E2-8A88-4E57-D742974B25CB}"/>
              </a:ext>
            </a:extLst>
          </p:cNvPr>
          <p:cNvSpPr>
            <a:spLocks noGrp="1"/>
          </p:cNvSpPr>
          <p:nvPr>
            <p:ph type="title"/>
          </p:nvPr>
        </p:nvSpPr>
        <p:spPr/>
        <p:txBody>
          <a:bodyPr/>
          <a:lstStyle/>
          <a:p>
            <a:r>
              <a:rPr lang="en-US" dirty="0"/>
              <a:t>LINEAR GLASS </a:t>
            </a:r>
            <a:r>
              <a:rPr lang="en-US" dirty="0" err="1"/>
              <a:t>TLED’S</a:t>
            </a:r>
            <a:endParaRPr lang="en-US" dirty="0"/>
          </a:p>
        </p:txBody>
      </p:sp>
      <p:sp>
        <p:nvSpPr>
          <p:cNvPr id="3" name="Content Placeholder 2">
            <a:extLst>
              <a:ext uri="{FF2B5EF4-FFF2-40B4-BE49-F238E27FC236}">
                <a16:creationId xmlns:a16="http://schemas.microsoft.com/office/drawing/2014/main" id="{5A7E7230-FAD7-329E-8AAA-EBDC252DFB61}"/>
              </a:ext>
            </a:extLst>
          </p:cNvPr>
          <p:cNvSpPr>
            <a:spLocks noGrp="1"/>
          </p:cNvSpPr>
          <p:nvPr>
            <p:ph sz="half" idx="1"/>
          </p:nvPr>
        </p:nvSpPr>
        <p:spPr/>
        <p:txBody>
          <a:bodyPr>
            <a:normAutofit/>
          </a:bodyPr>
          <a:lstStyle/>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 3’, 4’</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Voltage: Ballast Dependent</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145-194 </a:t>
            </a:r>
            <a:r>
              <a:rPr lang="en-US" sz="1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lm</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/W</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8, 8.5, 9.9, 11.5, 12.9W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3500, 4000, 5000K</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2,200 lumens</a:t>
            </a:r>
          </a:p>
          <a:p>
            <a:pPr>
              <a:lnSpc>
                <a:spcPct val="110000"/>
              </a:lnSpc>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pPr marL="0" indent="0">
              <a:lnSpc>
                <a:spcPct val="110000"/>
              </a:lnSpc>
              <a:buNone/>
              <a:defRPr/>
            </a:pPr>
            <a:endParaRPr lang="en-US" sz="1500" dirty="0">
              <a:solidFill>
                <a:prstClr val="black"/>
              </a:solidFill>
              <a:cs typeface="Calibri"/>
            </a:endParaRPr>
          </a:p>
        </p:txBody>
      </p:sp>
      <p:sp>
        <p:nvSpPr>
          <p:cNvPr id="4" name="Content Placeholder 3">
            <a:extLst>
              <a:ext uri="{FF2B5EF4-FFF2-40B4-BE49-F238E27FC236}">
                <a16:creationId xmlns:a16="http://schemas.microsoft.com/office/drawing/2014/main" id="{9F7D07C6-801C-BA4A-ADC3-CACE461A6EDE}"/>
              </a:ext>
            </a:extLst>
          </p:cNvPr>
          <p:cNvSpPr>
            <a:spLocks noGrp="1"/>
          </p:cNvSpPr>
          <p:nvPr>
            <p:ph sz="half" idx="2"/>
          </p:nvPr>
        </p:nvSpPr>
        <p:spPr/>
        <p:txBody>
          <a:bodyPr>
            <a:norm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2’, 3’, 4’</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116-173 lm/W</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2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 9.5, 12, 14, 15W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3500, 4000, 5000K</a:t>
            </a:r>
          </a:p>
          <a:p>
            <a:pPr>
              <a:lnSpc>
                <a:spcPct val="12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9, 12, 14W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FieldCCeT:</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 30, 35, 40, 50, 6500K</a:t>
            </a:r>
            <a:endPar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2,200 lumens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endParaRPr lang="en-US" sz="1500" dirty="0">
              <a:solidFill>
                <a:prstClr val="black"/>
              </a:solidFill>
              <a:cs typeface="Calibri"/>
            </a:endParaRPr>
          </a:p>
          <a:p>
            <a:endParaRPr lang="en-US" sz="1500" dirty="0">
              <a:solidFill>
                <a:prstClr val="black"/>
              </a:solidFill>
              <a:cs typeface="Calibri"/>
            </a:endParaRPr>
          </a:p>
          <a:p>
            <a:endParaRPr lang="en-US" sz="1500" dirty="0">
              <a:solidFill>
                <a:prstClr val="black"/>
              </a:solidFill>
              <a:cs typeface="Calibri"/>
            </a:endParaRPr>
          </a:p>
          <a:p>
            <a:r>
              <a:rPr lang="en-US" sz="1500" dirty="0">
                <a:solidFill>
                  <a:prstClr val="black"/>
                </a:solidFill>
                <a:cs typeface="Calibri"/>
              </a:rPr>
              <a:t>x</a:t>
            </a:r>
          </a:p>
          <a:p>
            <a:endParaRPr lang="en-US" sz="1500" dirty="0">
              <a:solidFill>
                <a:prstClr val="black"/>
              </a:solidFill>
              <a:cs typeface="Calibri"/>
            </a:endParaRPr>
          </a:p>
        </p:txBody>
      </p:sp>
      <p:sp>
        <p:nvSpPr>
          <p:cNvPr id="5" name="Text Placeholder 4">
            <a:extLst>
              <a:ext uri="{FF2B5EF4-FFF2-40B4-BE49-F238E27FC236}">
                <a16:creationId xmlns:a16="http://schemas.microsoft.com/office/drawing/2014/main" id="{08D9C1E1-5973-7A44-AEBC-A271F559357B}"/>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A</a:t>
            </a:r>
          </a:p>
        </p:txBody>
      </p:sp>
      <p:sp>
        <p:nvSpPr>
          <p:cNvPr id="6" name="Text Placeholder 5">
            <a:extLst>
              <a:ext uri="{FF2B5EF4-FFF2-40B4-BE49-F238E27FC236}">
                <a16:creationId xmlns:a16="http://schemas.microsoft.com/office/drawing/2014/main" id="{54D1962D-9063-7A53-4F82-B56F736F989D}"/>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B</a:t>
            </a:r>
          </a:p>
        </p:txBody>
      </p:sp>
      <p:sp>
        <p:nvSpPr>
          <p:cNvPr id="7" name="Content Placeholder 6">
            <a:extLst>
              <a:ext uri="{FF2B5EF4-FFF2-40B4-BE49-F238E27FC236}">
                <a16:creationId xmlns:a16="http://schemas.microsoft.com/office/drawing/2014/main" id="{60F86D1B-5879-D7F0-FF1D-1F098211C7B8}"/>
              </a:ext>
            </a:extLst>
          </p:cNvPr>
          <p:cNvSpPr>
            <a:spLocks noGrp="1"/>
          </p:cNvSpPr>
          <p:nvPr>
            <p:ph sz="half" idx="11"/>
          </p:nvPr>
        </p:nvSpPr>
        <p:spPr/>
        <p:txBody>
          <a:bodyPr>
            <a:normAutofit/>
          </a:bodyPr>
          <a:lstStyle/>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120-277V</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140-150 lm/W</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-4°F to 113°F (-20°C to 45°C)</a:t>
            </a:r>
          </a:p>
          <a:p>
            <a:pPr>
              <a:lnSpc>
                <a:spcPct val="110000"/>
              </a:lnSpc>
              <a:defRPr/>
            </a:pP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Wattage: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12, 15W                                                  </a:t>
            </a:r>
            <a:r>
              <a:rPr lang="en-US" sz="1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Fixed CCT: </a:t>
            </a: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3500, 4000, 5000K</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Up to 2,200 lumens</a:t>
            </a:r>
          </a:p>
          <a:p>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Damp location</a:t>
            </a:r>
          </a:p>
          <a:p>
            <a:endParaRPr lang="en-US" sz="1500" dirty="0">
              <a:solidFill>
                <a:prstClr val="black"/>
              </a:solidFill>
              <a:cs typeface="Calibri"/>
            </a:endParaRPr>
          </a:p>
        </p:txBody>
      </p:sp>
      <p:sp>
        <p:nvSpPr>
          <p:cNvPr id="8" name="Text Placeholder 7">
            <a:extLst>
              <a:ext uri="{FF2B5EF4-FFF2-40B4-BE49-F238E27FC236}">
                <a16:creationId xmlns:a16="http://schemas.microsoft.com/office/drawing/2014/main" id="{08539C32-9EC7-8698-CA3F-79FAC9E48A1C}"/>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A+B</a:t>
            </a:r>
          </a:p>
        </p:txBody>
      </p:sp>
      <p:pic>
        <p:nvPicPr>
          <p:cNvPr id="9" name="Picture 8">
            <a:extLst>
              <a:ext uri="{FF2B5EF4-FFF2-40B4-BE49-F238E27FC236}">
                <a16:creationId xmlns:a16="http://schemas.microsoft.com/office/drawing/2014/main" id="{55D95F99-5B6E-09AB-8683-878804BD8C2B}"/>
              </a:ext>
            </a:extLst>
          </p:cNvPr>
          <p:cNvPicPr>
            <a:picLocks noChangeAspect="1"/>
          </p:cNvPicPr>
          <p:nvPr/>
        </p:nvPicPr>
        <p:blipFill>
          <a:blip r:embed="rId4"/>
          <a:stretch>
            <a:fillRect/>
          </a:stretch>
        </p:blipFill>
        <p:spPr>
          <a:xfrm>
            <a:off x="2432182" y="4358898"/>
            <a:ext cx="1177515" cy="691448"/>
          </a:xfrm>
          <a:prstGeom prst="rect">
            <a:avLst/>
          </a:prstGeom>
        </p:spPr>
      </p:pic>
      <p:pic>
        <p:nvPicPr>
          <p:cNvPr id="10" name="Picture 9">
            <a:extLst>
              <a:ext uri="{FF2B5EF4-FFF2-40B4-BE49-F238E27FC236}">
                <a16:creationId xmlns:a16="http://schemas.microsoft.com/office/drawing/2014/main" id="{533C252A-EB15-58D0-9010-7874235C6B54}"/>
              </a:ext>
            </a:extLst>
          </p:cNvPr>
          <p:cNvPicPr>
            <a:picLocks noChangeAspect="1"/>
          </p:cNvPicPr>
          <p:nvPr/>
        </p:nvPicPr>
        <p:blipFill>
          <a:blip r:embed="rId5"/>
          <a:stretch>
            <a:fillRect/>
          </a:stretch>
        </p:blipFill>
        <p:spPr>
          <a:xfrm>
            <a:off x="1474953" y="3453499"/>
            <a:ext cx="1400059" cy="804968"/>
          </a:xfrm>
          <a:prstGeom prst="rect">
            <a:avLst/>
          </a:prstGeom>
        </p:spPr>
      </p:pic>
      <p:pic>
        <p:nvPicPr>
          <p:cNvPr id="14" name="Picture 13">
            <a:extLst>
              <a:ext uri="{FF2B5EF4-FFF2-40B4-BE49-F238E27FC236}">
                <a16:creationId xmlns:a16="http://schemas.microsoft.com/office/drawing/2014/main" id="{692C5DBE-2071-C299-D6D7-4A9A51566780}"/>
              </a:ext>
            </a:extLst>
          </p:cNvPr>
          <p:cNvPicPr>
            <a:picLocks noChangeAspect="1"/>
          </p:cNvPicPr>
          <p:nvPr/>
        </p:nvPicPr>
        <p:blipFill>
          <a:blip r:embed="rId6"/>
          <a:stretch>
            <a:fillRect/>
          </a:stretch>
        </p:blipFill>
        <p:spPr>
          <a:xfrm>
            <a:off x="529292" y="4455053"/>
            <a:ext cx="1552280" cy="675242"/>
          </a:xfrm>
          <a:prstGeom prst="rect">
            <a:avLst/>
          </a:prstGeom>
        </p:spPr>
      </p:pic>
      <p:sp>
        <p:nvSpPr>
          <p:cNvPr id="15" name="Rectangle: Rounded Corners 14">
            <a:extLst>
              <a:ext uri="{FF2B5EF4-FFF2-40B4-BE49-F238E27FC236}">
                <a16:creationId xmlns:a16="http://schemas.microsoft.com/office/drawing/2014/main" id="{4EFB4F86-C9F6-8B32-A26F-E8F8B18CBB15}"/>
              </a:ext>
            </a:extLst>
          </p:cNvPr>
          <p:cNvSpPr/>
          <p:nvPr/>
        </p:nvSpPr>
        <p:spPr>
          <a:xfrm>
            <a:off x="298492" y="5246932"/>
            <a:ext cx="3566160" cy="1200605"/>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Lamp for Lamp Replacement, Wide range of Compatibility, 330˚ Illumination Angle, Uses shunted or Non-shunted sockets, Frosted Glass reduces Visual Glare &amp; Optimal Heat Dissipation</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5E732DBB-988B-FD46-96C0-44399815FC24}"/>
              </a:ext>
            </a:extLst>
          </p:cNvPr>
          <p:cNvPicPr>
            <a:picLocks noChangeAspect="1"/>
          </p:cNvPicPr>
          <p:nvPr/>
        </p:nvPicPr>
        <p:blipFill>
          <a:blip r:embed="rId7"/>
          <a:stretch>
            <a:fillRect/>
          </a:stretch>
        </p:blipFill>
        <p:spPr>
          <a:xfrm>
            <a:off x="6855365" y="3498554"/>
            <a:ext cx="656666" cy="1720687"/>
          </a:xfrm>
          <a:prstGeom prst="rect">
            <a:avLst/>
          </a:prstGeom>
        </p:spPr>
      </p:pic>
      <p:pic>
        <p:nvPicPr>
          <p:cNvPr id="18" name="Picture 17">
            <a:extLst>
              <a:ext uri="{FF2B5EF4-FFF2-40B4-BE49-F238E27FC236}">
                <a16:creationId xmlns:a16="http://schemas.microsoft.com/office/drawing/2014/main" id="{CBE7A2EC-24E6-ADFB-01AF-ADA3171E3432}"/>
              </a:ext>
            </a:extLst>
          </p:cNvPr>
          <p:cNvPicPr>
            <a:picLocks noChangeAspect="1"/>
          </p:cNvPicPr>
          <p:nvPr/>
        </p:nvPicPr>
        <p:blipFill>
          <a:blip r:embed="rId8"/>
          <a:stretch>
            <a:fillRect/>
          </a:stretch>
        </p:blipFill>
        <p:spPr>
          <a:xfrm>
            <a:off x="4392776" y="4402049"/>
            <a:ext cx="498917" cy="799547"/>
          </a:xfrm>
          <a:prstGeom prst="rect">
            <a:avLst/>
          </a:prstGeom>
        </p:spPr>
      </p:pic>
      <p:sp>
        <p:nvSpPr>
          <p:cNvPr id="19" name="Rectangle: Rounded Corners 18">
            <a:extLst>
              <a:ext uri="{FF2B5EF4-FFF2-40B4-BE49-F238E27FC236}">
                <a16:creationId xmlns:a16="http://schemas.microsoft.com/office/drawing/2014/main" id="{C1B85AC0-C890-DE2B-2874-17F2BB39378F}"/>
              </a:ext>
            </a:extLst>
          </p:cNvPr>
          <p:cNvSpPr/>
          <p:nvPr/>
        </p:nvSpPr>
        <p:spPr>
          <a:xfrm>
            <a:off x="4264710" y="5246932"/>
            <a:ext cx="3566160" cy="1200605"/>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No ballast required, Compatible with Emergency Batteries, FieldCCeT, 330˚ Illumination Angle, Frosted Glass reduces Visual Glare &amp; Optimal Heat Dissipation</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A057BC3-C11E-57B6-A6D7-51301516F434}"/>
              </a:ext>
            </a:extLst>
          </p:cNvPr>
          <p:cNvPicPr>
            <a:picLocks noChangeAspect="1"/>
          </p:cNvPicPr>
          <p:nvPr/>
        </p:nvPicPr>
        <p:blipFill>
          <a:blip r:embed="rId9"/>
          <a:stretch>
            <a:fillRect/>
          </a:stretch>
        </p:blipFill>
        <p:spPr>
          <a:xfrm rot="5400000">
            <a:off x="9785926" y="3061142"/>
            <a:ext cx="521518" cy="3059263"/>
          </a:xfrm>
          <a:prstGeom prst="rect">
            <a:avLst/>
          </a:prstGeom>
        </p:spPr>
      </p:pic>
      <p:sp>
        <p:nvSpPr>
          <p:cNvPr id="22" name="Rectangle: Rounded Corners 21">
            <a:extLst>
              <a:ext uri="{FF2B5EF4-FFF2-40B4-BE49-F238E27FC236}">
                <a16:creationId xmlns:a16="http://schemas.microsoft.com/office/drawing/2014/main" id="{B1151FED-91CD-1110-3F4C-0894CCB27280}"/>
              </a:ext>
            </a:extLst>
          </p:cNvPr>
          <p:cNvSpPr/>
          <p:nvPr/>
        </p:nvSpPr>
        <p:spPr>
          <a:xfrm>
            <a:off x="8219156" y="5246933"/>
            <a:ext cx="3566160" cy="1200604"/>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Two lamps in one! Lamp for Lamp replacement or wire directly to line voltage, Compatible with Emergency Batteries, 330˚ Illumination Angle,, Frosted Glass reduces Visual Glare &amp; Optimal Heat Dissipation</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5FCCET-LAMPS">
            <a:hlinkClick r:id="" action="ppaction://media"/>
            <a:extLst>
              <a:ext uri="{FF2B5EF4-FFF2-40B4-BE49-F238E27FC236}">
                <a16:creationId xmlns:a16="http://schemas.microsoft.com/office/drawing/2014/main" id="{E17CAEA3-8EE7-E5FC-30FE-3BA16F401B6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005166" y="4371649"/>
            <a:ext cx="1720689" cy="860345"/>
          </a:xfrm>
          <a:prstGeom prst="rect">
            <a:avLst/>
          </a:prstGeom>
        </p:spPr>
      </p:pic>
    </p:spTree>
    <p:extLst>
      <p:ext uri="{BB962C8B-B14F-4D97-AF65-F5344CB8AC3E}">
        <p14:creationId xmlns:p14="http://schemas.microsoft.com/office/powerpoint/2010/main" val="65855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5000"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7D07C6-801C-BA4A-ADC3-CACE461A6EDE}"/>
              </a:ext>
            </a:extLst>
          </p:cNvPr>
          <p:cNvSpPr>
            <a:spLocks noGrp="1"/>
          </p:cNvSpPr>
          <p:nvPr>
            <p:ph sz="half" idx="2"/>
          </p:nvPr>
        </p:nvSpPr>
        <p:spPr/>
        <p:txBody>
          <a:bodyPr>
            <a:normAutofit/>
          </a:bodyPr>
          <a:lstStyle/>
          <a:p>
            <a:pPr>
              <a:defRPr/>
            </a:pPr>
            <a:r>
              <a:rPr lang="en-US" sz="1000" dirty="0">
                <a:latin typeface="Open Sans" panose="020B0606030504020204" pitchFamily="34" charset="0"/>
                <a:ea typeface="Open Sans" panose="020B0606030504020204" pitchFamily="34" charset="0"/>
                <a:cs typeface="Open Sans" panose="020B0606030504020204" pitchFamily="34" charset="0"/>
              </a:rPr>
              <a:t>2’, 3’, 4’, 8’</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No ballast required!</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161 lm/W</a:t>
            </a:r>
          </a:p>
          <a:p>
            <a:pPr>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a:t>
            </a:r>
            <a:r>
              <a:rPr lang="en-US" sz="1000" dirty="0">
                <a:latin typeface="Open Sans" panose="020B0606030504020204" pitchFamily="34" charset="0"/>
                <a:ea typeface="Open Sans" panose="020B0606030504020204" pitchFamily="34" charset="0"/>
                <a:cs typeface="Open Sans" panose="020B0606030504020204" pitchFamily="34" charset="0"/>
              </a:rPr>
              <a:t>: 8; 9.5; 9.9; 14.5; 23.5; 36.5W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4000, 5000K</a:t>
            </a:r>
          </a:p>
          <a:p>
            <a:pPr>
              <a:defRPr/>
            </a:pPr>
            <a:r>
              <a:rPr lang="en-US" sz="1000" dirty="0">
                <a:latin typeface="Open Sans" panose="020B0606030504020204" pitchFamily="34" charset="0"/>
                <a:ea typeface="Open Sans" panose="020B0606030504020204" pitchFamily="34" charset="0"/>
                <a:cs typeface="Open Sans" panose="020B0606030504020204" pitchFamily="34" charset="0"/>
              </a:rPr>
              <a:t>Up to  5,500 lumens</a:t>
            </a:r>
          </a:p>
          <a:p>
            <a:endParaRPr lang="en-US" sz="1500" dirty="0">
              <a:solidFill>
                <a:prstClr val="black"/>
              </a:solidFill>
              <a:cs typeface="Calibri"/>
            </a:endParaRPr>
          </a:p>
          <a:p>
            <a:endParaRPr lang="en-US" sz="1500" dirty="0">
              <a:solidFill>
                <a:prstClr val="black"/>
              </a:solidFill>
              <a:cs typeface="Calibri"/>
            </a:endParaRPr>
          </a:p>
          <a:p>
            <a:endParaRPr lang="en-US" sz="1500" dirty="0">
              <a:solidFill>
                <a:prstClr val="black"/>
              </a:solidFill>
              <a:cs typeface="Calibri"/>
            </a:endParaRPr>
          </a:p>
        </p:txBody>
      </p:sp>
      <p:pic>
        <p:nvPicPr>
          <p:cNvPr id="11" name="Picture 10">
            <a:extLst>
              <a:ext uri="{FF2B5EF4-FFF2-40B4-BE49-F238E27FC236}">
                <a16:creationId xmlns:a16="http://schemas.microsoft.com/office/drawing/2014/main" id="{1BEA38BD-5EC0-F71A-B5C3-0BF26C86A2EE}"/>
              </a:ext>
            </a:extLst>
          </p:cNvPr>
          <p:cNvPicPr>
            <a:picLocks noChangeAspect="1"/>
          </p:cNvPicPr>
          <p:nvPr/>
        </p:nvPicPr>
        <p:blipFill>
          <a:blip r:embed="rId2"/>
          <a:stretch>
            <a:fillRect/>
          </a:stretch>
        </p:blipFill>
        <p:spPr>
          <a:xfrm rot="748595">
            <a:off x="4219568" y="2627364"/>
            <a:ext cx="3089204" cy="2288036"/>
          </a:xfrm>
          <a:prstGeom prst="rect">
            <a:avLst/>
          </a:prstGeom>
        </p:spPr>
      </p:pic>
      <p:pic>
        <p:nvPicPr>
          <p:cNvPr id="14" name="Picture 13">
            <a:extLst>
              <a:ext uri="{FF2B5EF4-FFF2-40B4-BE49-F238E27FC236}">
                <a16:creationId xmlns:a16="http://schemas.microsoft.com/office/drawing/2014/main" id="{692C5DBE-2071-C299-D6D7-4A9A51566780}"/>
              </a:ext>
            </a:extLst>
          </p:cNvPr>
          <p:cNvPicPr>
            <a:picLocks noChangeAspect="1"/>
          </p:cNvPicPr>
          <p:nvPr/>
        </p:nvPicPr>
        <p:blipFill>
          <a:blip r:embed="rId3"/>
          <a:stretch>
            <a:fillRect/>
          </a:stretch>
        </p:blipFill>
        <p:spPr>
          <a:xfrm>
            <a:off x="836679" y="3429000"/>
            <a:ext cx="2588305" cy="1125913"/>
          </a:xfrm>
          <a:prstGeom prst="rect">
            <a:avLst/>
          </a:prstGeom>
        </p:spPr>
      </p:pic>
      <p:sp>
        <p:nvSpPr>
          <p:cNvPr id="42" name="Content Placeholder 3">
            <a:extLst>
              <a:ext uri="{FF2B5EF4-FFF2-40B4-BE49-F238E27FC236}">
                <a16:creationId xmlns:a16="http://schemas.microsoft.com/office/drawing/2014/main" id="{0EDA788D-FCDE-D574-6506-B143492DEEE3}"/>
              </a:ext>
            </a:extLst>
          </p:cNvPr>
          <p:cNvSpPr txBox="1">
            <a:spLocks/>
          </p:cNvSpPr>
          <p:nvPr/>
        </p:nvSpPr>
        <p:spPr>
          <a:xfrm>
            <a:off x="252772" y="1439333"/>
            <a:ext cx="3657600" cy="5053539"/>
          </a:xfrm>
          <a:prstGeom prst="rect">
            <a:avLst/>
          </a:prstGeom>
          <a:ln w="28575">
            <a:solidFill>
              <a:srgbClr val="72BF44"/>
            </a:solidFill>
          </a:ln>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3’, 4’</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Voltage: Ballast Dependent</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171 lm/W</a:t>
            </a:r>
          </a:p>
          <a:p>
            <a:pPr marR="0" lvl="0" fontAlgn="auto">
              <a:spcAft>
                <a:spcPts val="0"/>
              </a:spcAft>
              <a:buClrTx/>
              <a:buSzTx/>
              <a:tabLst/>
              <a:defRPr/>
            </a:pPr>
            <a:r>
              <a:rPr lang="en-US" sz="1000" b="1" dirty="0">
                <a:latin typeface="Open Sans" panose="020B0606030504020204" pitchFamily="34" charset="0"/>
                <a:ea typeface="Open Sans" panose="020B0606030504020204" pitchFamily="34" charset="0"/>
                <a:cs typeface="Open Sans" panose="020B0606030504020204" pitchFamily="34" charset="0"/>
              </a:rPr>
              <a:t>Fixed Wattage</a:t>
            </a:r>
            <a:r>
              <a:rPr lang="en-US" sz="1000" b="1">
                <a:latin typeface="Open Sans" panose="020B0606030504020204" pitchFamily="34" charset="0"/>
                <a:ea typeface="Open Sans" panose="020B0606030504020204" pitchFamily="34" charset="0"/>
                <a:cs typeface="Open Sans" panose="020B0606030504020204" pitchFamily="34" charset="0"/>
              </a:rPr>
              <a:t>: </a:t>
            </a:r>
            <a:r>
              <a:rPr lang="en-US" sz="1000">
                <a:latin typeface="Open Sans" panose="020B0606030504020204" pitchFamily="34" charset="0"/>
                <a:ea typeface="Open Sans" panose="020B0606030504020204" pitchFamily="34" charset="0"/>
                <a:cs typeface="Open Sans" panose="020B0606030504020204" pitchFamily="34" charset="0"/>
              </a:rPr>
              <a:t>7; 8.5; 8.9; 13; 15.5W                                </a:t>
            </a:r>
            <a:r>
              <a:rPr lang="en-US" sz="1000" b="1" dirty="0">
                <a:latin typeface="Open Sans" panose="020B0606030504020204" pitchFamily="34" charset="0"/>
                <a:ea typeface="Open Sans" panose="020B0606030504020204" pitchFamily="34" charset="0"/>
                <a:cs typeface="Open Sans" panose="020B0606030504020204" pitchFamily="34" charset="0"/>
              </a:rPr>
              <a:t>Fixed CCT: </a:t>
            </a:r>
            <a:r>
              <a:rPr lang="en-US" sz="1000" dirty="0">
                <a:latin typeface="Open Sans" panose="020B0606030504020204" pitchFamily="34" charset="0"/>
                <a:ea typeface="Open Sans" panose="020B0606030504020204" pitchFamily="34" charset="0"/>
                <a:cs typeface="Open Sans" panose="020B0606030504020204" pitchFamily="34" charset="0"/>
              </a:rPr>
              <a:t>4000, 5000K</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2,500 lumens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43" name="Content Placeholder 3">
            <a:extLst>
              <a:ext uri="{FF2B5EF4-FFF2-40B4-BE49-F238E27FC236}">
                <a16:creationId xmlns:a16="http://schemas.microsoft.com/office/drawing/2014/main" id="{4A91C889-5543-3603-6713-3050DA74BB60}"/>
              </a:ext>
            </a:extLst>
          </p:cNvPr>
          <p:cNvSpPr txBox="1">
            <a:spLocks/>
          </p:cNvSpPr>
          <p:nvPr/>
        </p:nvSpPr>
        <p:spPr>
          <a:xfrm>
            <a:off x="8184535" y="1439333"/>
            <a:ext cx="3657600" cy="5053539"/>
          </a:xfrm>
          <a:prstGeom prst="rect">
            <a:avLst/>
          </a:prstGeom>
          <a:ln w="28575">
            <a:solidFill>
              <a:srgbClr val="72BF44"/>
            </a:solidFill>
          </a:ln>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228600" algn="l" defTabSz="914400" rtl="0" eaLnBrk="1" latinLnBrk="0" hangingPunct="1">
              <a:lnSpc>
                <a:spcPct val="110000"/>
              </a:lnSpc>
              <a:spcBef>
                <a:spcPts val="1000"/>
              </a:spcBef>
              <a:buFont typeface="Calibri" panose="020F0502020204030204" pitchFamily="34" charset="0"/>
              <a:buChar char="-"/>
              <a:defRPr sz="1600" kern="1200">
                <a:solidFill>
                  <a:schemeClr val="tx1"/>
                </a:solidFill>
                <a:latin typeface="+mn-lt"/>
                <a:ea typeface="+mn-ea"/>
                <a:cs typeface="+mn-cs"/>
              </a:defRPr>
            </a:lvl2pPr>
            <a:lvl3pPr marL="228600" indent="-228600" algn="l" defTabSz="914400" rtl="0" eaLnBrk="1" latinLnBrk="0" hangingPunct="1">
              <a:lnSpc>
                <a:spcPct val="110000"/>
              </a:lnSpc>
              <a:spcBef>
                <a:spcPts val="1000"/>
              </a:spcBef>
              <a:buFont typeface="Courier New" panose="02070309020205020404" pitchFamily="49" charset="0"/>
              <a:buChar char="o"/>
              <a:defRPr sz="1400" kern="1200">
                <a:solidFill>
                  <a:schemeClr val="tx1"/>
                </a:solidFill>
                <a:latin typeface="+mn-lt"/>
                <a:ea typeface="+mn-ea"/>
                <a:cs typeface="+mn-cs"/>
              </a:defRPr>
            </a:lvl3pPr>
            <a:lvl4pPr marL="228600" indent="-228600" algn="l" defTabSz="914400" rtl="0" eaLnBrk="1" latinLnBrk="0" hangingPunct="1">
              <a:lnSpc>
                <a:spcPct val="110000"/>
              </a:lnSpc>
              <a:spcBef>
                <a:spcPts val="1000"/>
              </a:spcBef>
              <a:buFont typeface="Wingdings" panose="05000000000000000000" pitchFamily="2" charset="2"/>
              <a:buChar char="§"/>
              <a:defRPr sz="1200" kern="1200">
                <a:solidFill>
                  <a:schemeClr val="tx1"/>
                </a:solidFill>
                <a:latin typeface="+mn-lt"/>
                <a:ea typeface="+mn-ea"/>
                <a:cs typeface="+mn-cs"/>
              </a:defRPr>
            </a:lvl4pPr>
            <a:lvl5pPr marL="228600" indent="-228600" algn="l" defTabSz="914400" rtl="0" eaLnBrk="1" latinLnBrk="0" hangingPunct="1">
              <a:lnSpc>
                <a:spcPct val="110000"/>
              </a:lnSpc>
              <a:spcBef>
                <a:spcPts val="1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2’, 3’, 4’</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No ballast required!</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152 lm/W</a:t>
            </a:r>
          </a:p>
          <a:p>
            <a:pPr>
              <a:defRPr/>
            </a:pPr>
            <a:r>
              <a:rPr lang="en-US" sz="1000" b="1" dirty="0">
                <a:latin typeface="Open Sans"/>
                <a:ea typeface="Open Sans"/>
                <a:cs typeface="Open Sans"/>
              </a:rPr>
              <a:t>Fixed Wattage: </a:t>
            </a:r>
            <a:r>
              <a:rPr lang="en-US" sz="1000" dirty="0">
                <a:latin typeface="Open Sans"/>
                <a:ea typeface="Open Sans"/>
                <a:cs typeface="Open Sans"/>
              </a:rPr>
              <a:t>7; 10; 14; 23W 23                            </a:t>
            </a:r>
            <a:r>
              <a:rPr lang="en-US" sz="1000" b="1" dirty="0">
                <a:latin typeface="Open Sans"/>
                <a:ea typeface="Open Sans"/>
                <a:cs typeface="Open Sans"/>
              </a:rPr>
              <a:t>Fixed CCT: </a:t>
            </a:r>
            <a:r>
              <a:rPr lang="en-US" sz="1000" dirty="0">
                <a:latin typeface="Open Sans"/>
                <a:ea typeface="Open Sans"/>
                <a:cs typeface="Open Sans"/>
              </a:rPr>
              <a:t>3000, 4000, 5000K</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Up to 3,500 lumens</a:t>
            </a:r>
          </a:p>
          <a:p>
            <a:pPr marR="0" lvl="0" fontAlgn="auto">
              <a:spcAft>
                <a:spcPts val="0"/>
              </a:spcAft>
              <a:buClrTx/>
              <a:buSzTx/>
              <a:tabLst/>
              <a:defRPr/>
            </a:pPr>
            <a:r>
              <a:rPr lang="en-US" sz="1000" dirty="0">
                <a:latin typeface="Open Sans" panose="020B0606030504020204" pitchFamily="34" charset="0"/>
                <a:ea typeface="Open Sans" panose="020B0606030504020204" pitchFamily="34" charset="0"/>
                <a:cs typeface="Open Sans" panose="020B0606030504020204" pitchFamily="34" charset="0"/>
              </a:rPr>
              <a:t>External emergency battery backup</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7DA9D27F-F9E2-8A88-4E57-D742974B25CB}"/>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PLASTIC TLED’S</a:t>
            </a:r>
          </a:p>
        </p:txBody>
      </p:sp>
      <p:sp>
        <p:nvSpPr>
          <p:cNvPr id="5" name="Text Placeholder 4">
            <a:extLst>
              <a:ext uri="{FF2B5EF4-FFF2-40B4-BE49-F238E27FC236}">
                <a16:creationId xmlns:a16="http://schemas.microsoft.com/office/drawing/2014/main" id="{08D9C1E1-5973-7A44-AEBC-A271F559357B}"/>
              </a:ext>
            </a:extLst>
          </p:cNvPr>
          <p:cNvSpPr>
            <a:spLocks noGrp="1"/>
          </p:cNvSpPr>
          <p:nvPr>
            <p:ph type="body" idx="10"/>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A T8</a:t>
            </a:r>
          </a:p>
        </p:txBody>
      </p:sp>
      <p:sp>
        <p:nvSpPr>
          <p:cNvPr id="6" name="Text Placeholder 5">
            <a:extLst>
              <a:ext uri="{FF2B5EF4-FFF2-40B4-BE49-F238E27FC236}">
                <a16:creationId xmlns:a16="http://schemas.microsoft.com/office/drawing/2014/main" id="{54D1962D-9063-7A53-4F82-B56F736F989D}"/>
              </a:ext>
            </a:extLst>
          </p:cNvPr>
          <p:cNvSpPr>
            <a:spLocks noGrp="1"/>
          </p:cNvSpPr>
          <p:nvPr>
            <p:ph type="body" sz="quarter" idx="3"/>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B T8</a:t>
            </a:r>
          </a:p>
        </p:txBody>
      </p:sp>
      <p:pic>
        <p:nvPicPr>
          <p:cNvPr id="29" name="Content Placeholder 28" descr="A picture containing light&#10;&#10;Description automatically generated">
            <a:extLst>
              <a:ext uri="{FF2B5EF4-FFF2-40B4-BE49-F238E27FC236}">
                <a16:creationId xmlns:a16="http://schemas.microsoft.com/office/drawing/2014/main" id="{992E29F4-823E-6382-4312-F8BB6F211F44}"/>
              </a:ext>
            </a:extLst>
          </p:cNvPr>
          <p:cNvPicPr>
            <a:picLocks noGrp="1" noChangeAspect="1"/>
          </p:cNvPicPr>
          <p:nvPr>
            <p:ph sz="half" idx="11"/>
          </p:nvPr>
        </p:nvPicPr>
        <p:blipFill>
          <a:blip r:embed="rId4">
            <a:extLst>
              <a:ext uri="{28A0092B-C50C-407E-A947-70E740481C1C}">
                <a14:useLocalDpi xmlns:a14="http://schemas.microsoft.com/office/drawing/2010/main" val="0"/>
              </a:ext>
            </a:extLst>
          </a:blip>
          <a:stretch>
            <a:fillRect/>
          </a:stretch>
        </p:blipFill>
        <p:spPr>
          <a:xfrm>
            <a:off x="8484071" y="3247893"/>
            <a:ext cx="2590420" cy="1676002"/>
          </a:xfrm>
          <a:ln>
            <a:noFill/>
          </a:ln>
        </p:spPr>
      </p:pic>
      <p:sp>
        <p:nvSpPr>
          <p:cNvPr id="8" name="Text Placeholder 7">
            <a:extLst>
              <a:ext uri="{FF2B5EF4-FFF2-40B4-BE49-F238E27FC236}">
                <a16:creationId xmlns:a16="http://schemas.microsoft.com/office/drawing/2014/main" id="{08539C32-9EC7-8698-CA3F-79FAC9E48A1C}"/>
              </a:ext>
            </a:extLst>
          </p:cNvPr>
          <p:cNvSpPr>
            <a:spLocks noGrp="1"/>
          </p:cNvSpPr>
          <p:nvPr>
            <p:ph type="body" sz="quarter" idx="12"/>
          </p:nvPr>
        </p:nvSpPr>
        <p:spPr>
          <a:gradFill>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solidFill>
              <a:srgbClr val="939598"/>
            </a:solidFill>
          </a:ln>
          <a:effectLst>
            <a:softEdge rad="31750"/>
          </a:effectLst>
        </p:spPr>
        <p:txBody>
          <a:bodyPr vert="horz" lIns="91440" tIns="45720" rIns="91440" bIns="45720" rtlCol="0" anchor="ctr">
            <a:normAutofit/>
          </a:bodyPr>
          <a:lstStyle/>
          <a:p>
            <a:pPr algn="l"/>
            <a:r>
              <a:rPr lang="en-US" dirty="0"/>
              <a:t>Type B T5</a:t>
            </a:r>
          </a:p>
        </p:txBody>
      </p:sp>
      <p:sp>
        <p:nvSpPr>
          <p:cNvPr id="15" name="Rectangle: Rounded Corners 14">
            <a:extLst>
              <a:ext uri="{FF2B5EF4-FFF2-40B4-BE49-F238E27FC236}">
                <a16:creationId xmlns:a16="http://schemas.microsoft.com/office/drawing/2014/main" id="{4EFB4F86-C9F6-8B32-A26F-E8F8B18CBB15}"/>
              </a:ext>
            </a:extLst>
          </p:cNvPr>
          <p:cNvSpPr/>
          <p:nvPr/>
        </p:nvSpPr>
        <p:spPr>
          <a:xfrm>
            <a:off x="298492" y="5418666"/>
            <a:ext cx="356616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NSF Rated; Polycarbonate material that offers durability and reduced breakage. Functions on most electronic T8 ballast (instant &amp; programmed) and battery backups</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Rounded Corners 18">
            <a:extLst>
              <a:ext uri="{FF2B5EF4-FFF2-40B4-BE49-F238E27FC236}">
                <a16:creationId xmlns:a16="http://schemas.microsoft.com/office/drawing/2014/main" id="{C1B85AC0-C890-DE2B-2874-17F2BB39378F}"/>
              </a:ext>
            </a:extLst>
          </p:cNvPr>
          <p:cNvSpPr/>
          <p:nvPr/>
        </p:nvSpPr>
        <p:spPr>
          <a:xfrm>
            <a:off x="4264710" y="5418666"/>
            <a:ext cx="356616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NSF Rate; Polycarbonate material that offers durability and reduced breakage. Works on shunted or non-shunted sockets, for applicable single or double-ended applications. F8A, G13, R17D</a:t>
            </a:r>
          </a:p>
          <a:p>
            <a:pPr algn="ctr"/>
            <a:endPar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Rounded Corners 21">
            <a:extLst>
              <a:ext uri="{FF2B5EF4-FFF2-40B4-BE49-F238E27FC236}">
                <a16:creationId xmlns:a16="http://schemas.microsoft.com/office/drawing/2014/main" id="{B1151FED-91CD-1110-3F4C-0894CCB27280}"/>
              </a:ext>
            </a:extLst>
          </p:cNvPr>
          <p:cNvSpPr/>
          <p:nvPr/>
        </p:nvSpPr>
        <p:spPr>
          <a:xfrm>
            <a:off x="8219156" y="5418666"/>
            <a:ext cx="3566160" cy="1028872"/>
          </a:xfrm>
          <a:prstGeom prst="roundRect">
            <a:avLst/>
          </a:prstGeom>
          <a:gradFill flip="none" rotWithShape="1">
            <a:gsLst>
              <a:gs pos="0">
                <a:srgbClr val="72BF44"/>
              </a:gs>
              <a:gs pos="14000">
                <a:srgbClr val="AEDA94"/>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NSF Rate; Polycarbonate material that offers durability and reduced breakage. </a:t>
            </a:r>
          </a:p>
        </p:txBody>
      </p:sp>
    </p:spTree>
    <p:extLst>
      <p:ext uri="{BB962C8B-B14F-4D97-AF65-F5344CB8AC3E}">
        <p14:creationId xmlns:p14="http://schemas.microsoft.com/office/powerpoint/2010/main" val="1111088647"/>
      </p:ext>
    </p:extLst>
  </p:cSld>
  <p:clrMapOvr>
    <a:masterClrMapping/>
  </p:clrMapOvr>
</p:sld>
</file>

<file path=ppt/theme/theme1.xml><?xml version="1.0" encoding="utf-8"?>
<a:theme xmlns:a="http://schemas.openxmlformats.org/drawingml/2006/main" name="Office Theme">
  <a:themeElements>
    <a:clrScheme name="Custom 6">
      <a:dk1>
        <a:srgbClr val="FFFFFF"/>
      </a:dk1>
      <a:lt1>
        <a:srgbClr val="000000"/>
      </a:lt1>
      <a:dk2>
        <a:srgbClr val="FFFFFF"/>
      </a:dk2>
      <a:lt2>
        <a:srgbClr val="B7DA9B"/>
      </a:lt2>
      <a:accent1>
        <a:srgbClr val="70AD47"/>
      </a:accent1>
      <a:accent2>
        <a:srgbClr val="B7DA9B"/>
      </a:accent2>
      <a:accent3>
        <a:srgbClr val="939598"/>
      </a:accent3>
      <a:accent4>
        <a:srgbClr val="FFFFFF"/>
      </a:accent4>
      <a:accent5>
        <a:srgbClr val="70AD47"/>
      </a:accent5>
      <a:accent6>
        <a:srgbClr val="B7DA9B"/>
      </a:accent6>
      <a:hlink>
        <a:srgbClr val="93959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KO PPT Widescreen " id="{C73FE852-3B29-4286-A923-81E97545757B}" vid="{492115FE-9FDB-452D-AB00-4523AD1875D0}"/>
    </a:ext>
  </a:extLst>
</a:theme>
</file>

<file path=ppt/theme/theme2.xml><?xml version="1.0" encoding="utf-8"?>
<a:theme xmlns:a="http://schemas.openxmlformats.org/drawingml/2006/main" name="3_Office Theme">
  <a:themeElements>
    <a:clrScheme name="Custom 6">
      <a:dk1>
        <a:srgbClr val="FFFFFF"/>
      </a:dk1>
      <a:lt1>
        <a:srgbClr val="000000"/>
      </a:lt1>
      <a:dk2>
        <a:srgbClr val="FFFFFF"/>
      </a:dk2>
      <a:lt2>
        <a:srgbClr val="B7DA9B"/>
      </a:lt2>
      <a:accent1>
        <a:srgbClr val="70AD47"/>
      </a:accent1>
      <a:accent2>
        <a:srgbClr val="B7DA9B"/>
      </a:accent2>
      <a:accent3>
        <a:srgbClr val="939598"/>
      </a:accent3>
      <a:accent4>
        <a:srgbClr val="FFFFFF"/>
      </a:accent4>
      <a:accent5>
        <a:srgbClr val="70AD47"/>
      </a:accent5>
      <a:accent6>
        <a:srgbClr val="B7DA9B"/>
      </a:accent6>
      <a:hlink>
        <a:srgbClr val="939598"/>
      </a:hlink>
      <a:folHlink>
        <a:srgbClr val="000000"/>
      </a:folHlink>
    </a:clrScheme>
    <a:fontScheme name="Open Sans Default font">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KO PPT Widescreen " id="{C73FE852-3B29-4286-A923-81E97545757B}" vid="{492115FE-9FDB-452D-AB00-4523AD1875D0}"/>
    </a:ext>
  </a:extLst>
</a:theme>
</file>

<file path=ppt/theme/theme3.xml><?xml version="1.0" encoding="utf-8"?>
<a:theme xmlns:a="http://schemas.openxmlformats.org/drawingml/2006/main" name="4_Office Theme">
  <a:themeElements>
    <a:clrScheme name="Custom 6">
      <a:dk1>
        <a:srgbClr val="FFFFFF"/>
      </a:dk1>
      <a:lt1>
        <a:srgbClr val="000000"/>
      </a:lt1>
      <a:dk2>
        <a:srgbClr val="FFFFFF"/>
      </a:dk2>
      <a:lt2>
        <a:srgbClr val="B7DA9B"/>
      </a:lt2>
      <a:accent1>
        <a:srgbClr val="70AD47"/>
      </a:accent1>
      <a:accent2>
        <a:srgbClr val="B7DA9B"/>
      </a:accent2>
      <a:accent3>
        <a:srgbClr val="939598"/>
      </a:accent3>
      <a:accent4>
        <a:srgbClr val="FFFFFF"/>
      </a:accent4>
      <a:accent5>
        <a:srgbClr val="70AD47"/>
      </a:accent5>
      <a:accent6>
        <a:srgbClr val="B7DA9B"/>
      </a:accent6>
      <a:hlink>
        <a:srgbClr val="93959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KO PPT Widescreen " id="{C73FE852-3B29-4286-A923-81E97545757B}" vid="{492115FE-9FDB-452D-AB00-4523AD1875D0}"/>
    </a:ext>
  </a:extLst>
</a:theme>
</file>

<file path=ppt/theme/theme4.xml><?xml version="1.0" encoding="utf-8"?>
<a:theme xmlns:a="http://schemas.openxmlformats.org/drawingml/2006/main" name="5_Office Theme">
  <a:themeElements>
    <a:clrScheme name="Custom 6">
      <a:dk1>
        <a:srgbClr val="FFFFFF"/>
      </a:dk1>
      <a:lt1>
        <a:srgbClr val="000000"/>
      </a:lt1>
      <a:dk2>
        <a:srgbClr val="FFFFFF"/>
      </a:dk2>
      <a:lt2>
        <a:srgbClr val="B7DA9B"/>
      </a:lt2>
      <a:accent1>
        <a:srgbClr val="70AD47"/>
      </a:accent1>
      <a:accent2>
        <a:srgbClr val="B7DA9B"/>
      </a:accent2>
      <a:accent3>
        <a:srgbClr val="939598"/>
      </a:accent3>
      <a:accent4>
        <a:srgbClr val="FFFFFF"/>
      </a:accent4>
      <a:accent5>
        <a:srgbClr val="70AD47"/>
      </a:accent5>
      <a:accent6>
        <a:srgbClr val="B7DA9B"/>
      </a:accent6>
      <a:hlink>
        <a:srgbClr val="93959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KO PPT Widescreen " id="{C73FE852-3B29-4286-A923-81E97545757B}" vid="{492115FE-9FDB-452D-AB00-4523AD1875D0}"/>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EiKO PPT Widescreen </Template>
  <TotalTime>4380</TotalTime>
  <Words>8600</Words>
  <Application>Microsoft Office PowerPoint</Application>
  <PresentationFormat>Widescreen</PresentationFormat>
  <Paragraphs>1203</Paragraphs>
  <Slides>33</Slides>
  <Notes>24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Arial</vt:lpstr>
      <vt:lpstr>Calibri</vt:lpstr>
      <vt:lpstr>Calibri Light</vt:lpstr>
      <vt:lpstr>Courier New</vt:lpstr>
      <vt:lpstr>Open Sans</vt:lpstr>
      <vt:lpstr>Open Sans Extrabold</vt:lpstr>
      <vt:lpstr>OpenSans-Light</vt:lpstr>
      <vt:lpstr>Times New Roman</vt:lpstr>
      <vt:lpstr>univia-pro</vt:lpstr>
      <vt:lpstr>Wingdings</vt:lpstr>
      <vt:lpstr>Office Theme</vt:lpstr>
      <vt:lpstr>3_Office Theme</vt:lpstr>
      <vt:lpstr>4_Office Theme</vt:lpstr>
      <vt:lpstr>5_Office Theme</vt:lpstr>
      <vt:lpstr>Custom Design</vt:lpstr>
      <vt:lpstr>PowerPoint Presentation</vt:lpstr>
      <vt:lpstr>PowerPoint Presentation</vt:lpstr>
      <vt:lpstr>STANDALONE CONTROL SOLUTIONS</vt:lpstr>
      <vt:lpstr>NETWORKED LIGHTING CONTROL SOLUTIONS</vt:lpstr>
      <vt:lpstr>A LED LAMPS</vt:lpstr>
      <vt:lpstr>BR LED LAMPS</vt:lpstr>
      <vt:lpstr>PL LAMPS</vt:lpstr>
      <vt:lpstr>LINEAR GLASS TLED’S</vt:lpstr>
      <vt:lpstr>PLASTIC TLED’S</vt:lpstr>
      <vt:lpstr>HID LED REPLACEMENT LAMPS</vt:lpstr>
      <vt:lpstr>HID LED REPLACEMENT LAMPS</vt:lpstr>
      <vt:lpstr>HID LED REPLACEMENT: LED FILAMENT</vt:lpstr>
      <vt:lpstr>DOWNLIGHTS</vt:lpstr>
      <vt:lpstr>DECORATIVE</vt:lpstr>
      <vt:lpstr>PANELS</vt:lpstr>
      <vt:lpstr>TROFFER AND TROFFER RETROFIT</vt:lpstr>
      <vt:lpstr>WRAPS</vt:lpstr>
      <vt:lpstr>STRIPS</vt:lpstr>
      <vt:lpstr>STRIPS</vt:lpstr>
      <vt:lpstr>TUBE (LAMP) READY PRODUCTS</vt:lpstr>
      <vt:lpstr>LINEAR HIGH/LOW BAY</vt:lpstr>
      <vt:lpstr>ROUND HIGH/LOW BAY</vt:lpstr>
      <vt:lpstr>VAPOR TIGHT</vt:lpstr>
      <vt:lpstr>PARKING GARAGE/CANOPY</vt:lpstr>
      <vt:lpstr>SPORTS LIGHTER, FLOOD &amp; HIGH BAY</vt:lpstr>
      <vt:lpstr>AREA LIGHTS</vt:lpstr>
      <vt:lpstr>AREA LIGHTS</vt:lpstr>
      <vt:lpstr>WALLPACKS</vt:lpstr>
      <vt:lpstr>WALLPACKS</vt:lpstr>
      <vt:lpstr>WALLPACKS</vt:lpstr>
      <vt:lpstr>FLOOD LIGHTS</vt:lpstr>
      <vt:lpstr>POLES AND ADAPTERS</vt:lpstr>
      <vt:lpstr>EMERGENCY LIGHTING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Lynnette Schaeffer</dc:creator>
  <cp:lastModifiedBy>Lynnette Schaeffer</cp:lastModifiedBy>
  <cp:revision>93</cp:revision>
  <cp:lastPrinted>2023-07-12T23:43:03Z</cp:lastPrinted>
  <dcterms:created xsi:type="dcterms:W3CDTF">2022-06-20T18:26:29Z</dcterms:created>
  <dcterms:modified xsi:type="dcterms:W3CDTF">2023-12-13T18:58:49Z</dcterms:modified>
</cp:coreProperties>
</file>